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42"/>
  </p:notesMasterIdLst>
  <p:sldIdLst>
    <p:sldId id="256" r:id="rId4"/>
    <p:sldId id="473" r:id="rId5"/>
    <p:sldId id="414" r:id="rId6"/>
    <p:sldId id="572" r:id="rId7"/>
    <p:sldId id="503" r:id="rId8"/>
    <p:sldId id="566" r:id="rId9"/>
    <p:sldId id="498" r:id="rId10"/>
    <p:sldId id="504" r:id="rId11"/>
    <p:sldId id="491" r:id="rId12"/>
    <p:sldId id="483" r:id="rId13"/>
    <p:sldId id="524" r:id="rId14"/>
    <p:sldId id="466" r:id="rId15"/>
    <p:sldId id="569" r:id="rId16"/>
    <p:sldId id="415" r:id="rId17"/>
    <p:sldId id="416" r:id="rId18"/>
    <p:sldId id="417" r:id="rId19"/>
    <p:sldId id="567" r:id="rId20"/>
    <p:sldId id="424" r:id="rId21"/>
    <p:sldId id="425" r:id="rId22"/>
    <p:sldId id="505" r:id="rId23"/>
    <p:sldId id="467" r:id="rId24"/>
    <p:sldId id="571" r:id="rId25"/>
    <p:sldId id="508" r:id="rId26"/>
    <p:sldId id="301" r:id="rId27"/>
    <p:sldId id="549" r:id="rId28"/>
    <p:sldId id="550" r:id="rId29"/>
    <p:sldId id="551" r:id="rId30"/>
    <p:sldId id="570" r:id="rId31"/>
    <p:sldId id="439" r:id="rId32"/>
    <p:sldId id="565" r:id="rId33"/>
    <p:sldId id="563" r:id="rId34"/>
    <p:sldId id="564" r:id="rId35"/>
    <p:sldId id="469" r:id="rId36"/>
    <p:sldId id="461" r:id="rId37"/>
    <p:sldId id="468" r:id="rId38"/>
    <p:sldId id="287" r:id="rId39"/>
    <p:sldId id="537" r:id="rId40"/>
    <p:sldId id="568" r:id="rId41"/>
  </p:sldIdLst>
  <p:sldSz cx="12188825" cy="6858000"/>
  <p:notesSz cx="6858000" cy="9144000"/>
  <p:embeddedFontLst>
    <p:embeddedFont>
      <p:font typeface="Merriweather Sans" pitchFamily="2" charset="77"/>
      <p:regular r:id="rId43"/>
      <p:bold r:id="rId44"/>
      <p:italic r:id="rId45"/>
      <p:boldItalic r:id="rId46"/>
    </p:embeddedFont>
    <p:embeddedFont>
      <p:font typeface="Poppins Medium" panose="020B060402020202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Light" panose="02000000000000000000" pitchFamily="2" charset="0"/>
      <p:regular r:id="rId55"/>
      <p:bold r:id="rId56"/>
      <p:italic r:id="rId57"/>
      <p:boldItalic r:id="rId58"/>
    </p:embeddedFont>
    <p:embeddedFont>
      <p:font typeface="Roboto Medium"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FE0"/>
    <a:srgbClr val="CCFFCC"/>
    <a:srgbClr val="FFC6C6"/>
    <a:srgbClr val="91FFD5"/>
    <a:srgbClr val="FFE6CC"/>
    <a:srgbClr val="FFFFFF"/>
    <a:srgbClr val="FFF2CC"/>
    <a:srgbClr val="FFFAB2"/>
    <a:srgbClr val="99CCFF"/>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89"/>
    <p:restoredTop sz="80537"/>
  </p:normalViewPr>
  <p:slideViewPr>
    <p:cSldViewPr snapToGrid="0">
      <p:cViewPr varScale="1">
        <p:scale>
          <a:sx n="171" d="100"/>
          <a:sy n="171" d="100"/>
        </p:scale>
        <p:origin x="200" y="1608"/>
      </p:cViewPr>
      <p:guideLst>
        <p:guide orient="horz" pos="2160"/>
        <p:guide pos="3839"/>
        <p:guide orient="horz" pos="3945"/>
      </p:guideLst>
    </p:cSldViewPr>
  </p:slideViewPr>
  <p:notesTextViewPr>
    <p:cViewPr>
      <p:scale>
        <a:sx n="1" d="1"/>
        <a:sy n="1" d="1"/>
      </p:scale>
      <p:origin x="0" y="0"/>
    </p:cViewPr>
  </p:notesTextViewPr>
  <p:sorterViewPr>
    <p:cViewPr>
      <p:scale>
        <a:sx n="154" d="100"/>
        <a:sy n="154"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19.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rgbClr val="000000"/>
                </a:solidFill>
                <a:effectLst/>
                <a:cs typeface="Calibri" panose="020F0502020204030204" pitchFamily="34" charset="0"/>
              </a:rPr>
              <a:t>Good afternoon, everyone. I'm Charles Wilson, technical fellow for cybersecurity engineering at Motional. This presentation will cover cybersecurity requirements taxonomy-based threat modeling.</a:t>
            </a:r>
            <a:endParaRPr sz="1400" dirty="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cs typeface="Calibri" panose="020F0502020204030204" pitchFamily="34" charset="0"/>
              </a:rPr>
              <a:t>If we just applied the CIA. We would cover these elements here. The confidentiality, integrity, and availability are shown on the elements where controls would be placed. Note the number of places where we’d normally want to place controls that we're not covering.</a:t>
            </a:r>
          </a:p>
        </p:txBody>
      </p:sp>
    </p:spTree>
    <p:extLst>
      <p:ext uri="{BB962C8B-B14F-4D97-AF65-F5344CB8AC3E}">
        <p14:creationId xmlns:p14="http://schemas.microsoft.com/office/powerpoint/2010/main" val="426094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When we include the other properties (non-repudiation, authenticity, authorization, and accountability), we see that the previously unaddressed control points are now covered.</a:t>
            </a:r>
          </a:p>
        </p:txBody>
      </p:sp>
    </p:spTree>
    <p:extLst>
      <p:ext uri="{BB962C8B-B14F-4D97-AF65-F5344CB8AC3E}">
        <p14:creationId xmlns:p14="http://schemas.microsoft.com/office/powerpoint/2010/main" val="208933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cs typeface="Calibri" panose="020F0502020204030204" pitchFamily="34" charset="0"/>
              </a:rPr>
              <a:t>If we bring asset and property together, we get a visualization like this. Now work similar to this has been proposed in the past, but we’re not quite done. So, what’s left?</a:t>
            </a:r>
          </a:p>
        </p:txBody>
      </p:sp>
    </p:spTree>
    <p:extLst>
      <p:ext uri="{BB962C8B-B14F-4D97-AF65-F5344CB8AC3E}">
        <p14:creationId xmlns:p14="http://schemas.microsoft.com/office/powerpoint/2010/main" val="306256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answer that, we need to know what a threat model is and how we decompose a system.</a:t>
            </a:r>
          </a:p>
        </p:txBody>
      </p:sp>
    </p:spTree>
    <p:extLst>
      <p:ext uri="{BB962C8B-B14F-4D97-AF65-F5344CB8AC3E}">
        <p14:creationId xmlns:p14="http://schemas.microsoft.com/office/powerpoint/2010/main" val="3281470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Let’s start by addressing what a threat model is.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A threat model can be considered a representation of a system’s data flows, data stores, and interactors. Alternately, as a collection of views of a system. And finally, as an engineering design document. This may be the most important function it serves.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Fundamentally it’s a model of a system we can reason on with respect to cybersecurity.</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789793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So, here's a block view of a simple system. You'll note this is not an automotive system. But it is a system that anyone can relate to. I would argue that it manifests all of the behaviors that we care to model. On the right, you have an interactor, an administrator who is interacting with the system via two modalities, the first is a web browser and the second a terminal. On the left (the system of interest), we have a web server and a console interface that the administrator is interacting with. Both are communicating with the core service. That core service and terminal interface have configuration data and application data. We have multiple processes. We have read-only and read-write data stores. And we have different types of data flows.</a:t>
            </a:r>
          </a:p>
        </p:txBody>
      </p:sp>
    </p:spTree>
    <p:extLst>
      <p:ext uri="{BB962C8B-B14F-4D97-AF65-F5344CB8AC3E}">
        <p14:creationId xmlns:p14="http://schemas.microsoft.com/office/powerpoint/2010/main" val="352410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We can create a data flow diagram from the block view. All of those entities have a one-to-one correspondence within the DFD realm. Our boundaries can be simplified to just two. There's the core service boundary between the core service, the web server and the console interface. And then we have a machine boundary between the web server browser pair and the console interface terminal pair. One could argue that there's also a network boundary, but it's subsumed by the machine boundary.</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if you look at this, you can say yes, this is correct, but actually there are pieces that are implicit but missing. Anyone who’s done extensive threat modeling will appreciate the problem this creates.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3149529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order to understand the problem, let’s explore our DFD more.</a:t>
            </a:r>
          </a:p>
        </p:txBody>
      </p:sp>
    </p:spTree>
    <p:extLst>
      <p:ext uri="{BB962C8B-B14F-4D97-AF65-F5344CB8AC3E}">
        <p14:creationId xmlns:p14="http://schemas.microsoft.com/office/powerpoint/2010/main" val="3983996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Missing from our original DFD was the operating system itself. These are the new elements in red, the file system, database manager, Interprocess communications manager, network manager, and serial driver. We tend to forget about these processes, all of which our first diagram conveniently ignored. You'll note that we have now have a many more boundaries.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But this diagram isn't a complete view either.</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3506072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 database manager has to work through the file system. The network manager has to talk to a network driver. We also have additional boundaries.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 point is that as we create our models, if we don't take these elements into consideration, we're going to miss things. By the same token, if we only look at issues that exist at this highest resolution, we're going to miss issues in the end-to-end traffic.</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2718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rgbClr val="1D1C1D"/>
                </a:solidFill>
                <a:effectLst/>
                <a:highlight>
                  <a:srgbClr val="FFFFFF"/>
                </a:highlight>
              </a:rPr>
              <a:t>The bulk of the information I present is complete, documented, and has a bow on it. This talk is different. The material I’m going to present will cover emerging technology that we're working on. It's important enough that we’re sharing it as covers a conceptual framework applied in a way that hasn't been done before.</a:t>
            </a:r>
          </a:p>
          <a:p>
            <a:pPr marL="0" lvl="0" indent="0" algn="l" rtl="0">
              <a:spcBef>
                <a:spcPts val="0"/>
              </a:spcBef>
              <a:spcAft>
                <a:spcPts val="0"/>
              </a:spcAft>
              <a:buNone/>
            </a:pPr>
            <a:endParaRPr lang="en-US" dirty="0">
              <a:solidFill>
                <a:srgbClr val="1D1C1D"/>
              </a:solidFill>
              <a:effectLst/>
              <a:highlight>
                <a:srgbClr val="FFFFFF"/>
              </a:highlight>
            </a:endParaRPr>
          </a:p>
          <a:p>
            <a:pPr marL="0" lvl="0" indent="0" algn="l" rtl="0">
              <a:spcBef>
                <a:spcPts val="0"/>
              </a:spcBef>
              <a:spcAft>
                <a:spcPts val="0"/>
              </a:spcAft>
              <a:buNone/>
            </a:pPr>
            <a:r>
              <a:rPr lang="en-US" dirty="0">
                <a:solidFill>
                  <a:srgbClr val="1D1C1D"/>
                </a:solidFill>
                <a:effectLst/>
                <a:highlight>
                  <a:srgbClr val="FFFFFF"/>
                </a:highlight>
              </a:rPr>
              <a:t>The talk is divided roughly into two parts, the first will cover what a cybersecurity requirements taxonomy is, and the second how it can be used as the basis for threat modeling.</a:t>
            </a:r>
          </a:p>
          <a:p>
            <a:pPr marL="0" lvl="0" indent="0" algn="l" rtl="0">
              <a:spcBef>
                <a:spcPts val="0"/>
              </a:spcBef>
              <a:spcAft>
                <a:spcPts val="0"/>
              </a:spcAft>
              <a:buNone/>
            </a:pPr>
            <a:endParaRPr lang="en-US" dirty="0">
              <a:solidFill>
                <a:srgbClr val="1D1C1D"/>
              </a:solidFill>
              <a:effectLst/>
              <a:highlight>
                <a:srgbClr val="FFFFFF"/>
              </a:highlight>
            </a:endParaRPr>
          </a:p>
          <a:p>
            <a:pPr marL="0" lvl="0" indent="0" algn="l" rtl="0">
              <a:spcBef>
                <a:spcPts val="0"/>
              </a:spcBef>
              <a:spcAft>
                <a:spcPts val="0"/>
              </a:spcAft>
              <a:buNone/>
            </a:pPr>
            <a:r>
              <a:rPr lang="en-US" dirty="0">
                <a:solidFill>
                  <a:srgbClr val="1D1C1D"/>
                </a:solidFill>
                <a:effectLst/>
                <a:highlight>
                  <a:srgbClr val="FFFFFF"/>
                </a:highlight>
              </a:rPr>
              <a:t>Before that, let’s take a moment to establish some terms.</a:t>
            </a:r>
          </a:p>
          <a:p>
            <a:pPr marL="0" lvl="0" indent="0" algn="l" rtl="0">
              <a:spcBef>
                <a:spcPts val="0"/>
              </a:spcBef>
              <a:spcAft>
                <a:spcPts val="0"/>
              </a:spcAft>
              <a:buNone/>
            </a:pPr>
            <a:endParaRPr lang="en-US" dirty="0">
              <a:solidFill>
                <a:srgbClr val="1D1C1D"/>
              </a:solidFill>
              <a:effectLst/>
              <a:highlight>
                <a:srgbClr val="FFFFFF"/>
              </a:highlight>
            </a:endParaRPr>
          </a:p>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3983996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cs typeface="Calibri" panose="020F0502020204030204" pitchFamily="34" charset="0"/>
              </a:rPr>
              <a:t>This is where layers come into play. We have four distinct layers.</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cs typeface="Calibri" panose="020F0502020204030204" pitchFamily="34" charset="0"/>
              </a:rPr>
              <a:t>We have the physical layer, which is the actual hardware interface. The network layer, which includes all system-mediated transports. The protocol layer contains custom data transports. And finally, the application layer which is where data handling occurs within executables.</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solidFill>
                  <a:srgbClr val="1D1C1D"/>
                </a:solidFill>
                <a:effectLst/>
                <a:cs typeface="Calibri" panose="020F0502020204030204" pitchFamily="34" charset="0"/>
              </a:rPr>
              <a:t>Now from top to bottom, you go from no control to complete control. With network protocols you don't get to decide what types of cybersecurity controls are in place. They're pre-defined and you work with them. When you're doing custom data transport, you have pretty much full control over how that data goes back and forth. You may not know what to do with the data that you're sending, but you control how that data is moved from point A to point B. Finally, within an application you have full control over the data, how you're storing it, and all the controls applied.</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endParaRPr>
          </a:p>
        </p:txBody>
      </p:sp>
    </p:spTree>
    <p:extLst>
      <p:ext uri="{BB962C8B-B14F-4D97-AF65-F5344CB8AC3E}">
        <p14:creationId xmlns:p14="http://schemas.microsoft.com/office/powerpoint/2010/main" val="179856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Times New Roman" panose="02020603050405020304" pitchFamily="18" charset="0"/>
              </a:rPr>
              <a:t>So, when we put these things together, you end up with the full taxonomy space.</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US" sz="1400" dirty="0">
              <a:solidFill>
                <a:srgbClr val="1D1C1D"/>
              </a:solidFill>
              <a:effectLst/>
            </a:endParaRPr>
          </a:p>
        </p:txBody>
      </p:sp>
    </p:spTree>
    <p:extLst>
      <p:ext uri="{BB962C8B-B14F-4D97-AF65-F5344CB8AC3E}">
        <p14:creationId xmlns:p14="http://schemas.microsoft.com/office/powerpoint/2010/main" val="201428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now let's see how the taxonomy informs the cybersecurity requirements.</a:t>
            </a:r>
          </a:p>
        </p:txBody>
      </p:sp>
    </p:spTree>
    <p:extLst>
      <p:ext uri="{BB962C8B-B14F-4D97-AF65-F5344CB8AC3E}">
        <p14:creationId xmlns:p14="http://schemas.microsoft.com/office/powerpoint/2010/main" val="3566167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We can create cybersecurity requirements based on the desired cybersecurity properties of an asset in the context of a particular layer. So, for instance, within the application layer, we don't make any assertions about packets because packets don't exist in the application layer. Nor do we make assertions about authenticity or accountability for unstructured data. We do make assertions about confidentiality of configuration data.</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For each layer within the taxonomy, we create a set of assertions. From these, we can create requirements. Those requirements are not backward looking. They're not considering historic attacks and attempting to assert requirements to protect against them. The requirements are positive assertions of how ensuring cybersecurity properties.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For instance, we can say that when have an executable, we want to assert this cybersecurity property is ensured. That requirement will never change because it's a fundamental. It’s future proof.</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2747348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Once you go through this exercise, you have a global requirements catalog. All possible requirements are here. This is a portion of the catalog provide in the AVCDL. On the left-hand side are the ID and description. These are followed by the property, asset, and the layer that each apply to. The catalog is only about 70 entries. Compare that to the MITRE ATT&amp;CK framework. Additionally, all requirements are INCOSE compliant.</a:t>
            </a:r>
          </a:p>
        </p:txBody>
      </p:sp>
    </p:spTree>
    <p:extLst>
      <p:ext uri="{BB962C8B-B14F-4D97-AF65-F5344CB8AC3E}">
        <p14:creationId xmlns:p14="http://schemas.microsoft.com/office/powerpoint/2010/main" val="3949425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we can take these global cybersecurity requirements and for each of the functional requirements, create tailored requirements from them and then create the augmented functional requirements. These are then used to drive development stories and development tasks. Now, you may say, “you only have 70 requirements. You don't want to constantly be a situation where you are applying dozens of requirements to individual functional requirements.” And I agree absolutely.</a:t>
            </a:r>
          </a:p>
        </p:txBody>
      </p:sp>
    </p:spTree>
    <p:extLst>
      <p:ext uri="{BB962C8B-B14F-4D97-AF65-F5344CB8AC3E}">
        <p14:creationId xmlns:p14="http://schemas.microsoft.com/office/powerpoint/2010/main" val="2000125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What you do is create macro requirements which are then attached to the functional requirements. A macro requirement implements multiple tailored requirements in the same way that a functional requirement implements multiple technical requirements.</a:t>
            </a:r>
          </a:p>
        </p:txBody>
      </p:sp>
    </p:spTree>
    <p:extLst>
      <p:ext uri="{BB962C8B-B14F-4D97-AF65-F5344CB8AC3E}">
        <p14:creationId xmlns:p14="http://schemas.microsoft.com/office/powerpoint/2010/main" val="942051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So as an example of this, we can look at </a:t>
            </a:r>
            <a:r>
              <a:rPr lang="en-US" sz="1400" dirty="0" err="1">
                <a:cs typeface="Calibri" panose="020F0502020204030204" pitchFamily="34" charset="0"/>
              </a:rPr>
              <a:t>SecOC</a:t>
            </a:r>
            <a:r>
              <a:rPr lang="en-US" sz="1400" dirty="0">
                <a:cs typeface="Calibri" panose="020F0502020204030204" pitchFamily="34" charset="0"/>
              </a:rPr>
              <a:t>. There are four requirements from the global catalog that </a:t>
            </a:r>
            <a:r>
              <a:rPr lang="en-US" sz="1400" dirty="0" err="1">
                <a:cs typeface="Calibri" panose="020F0502020204030204" pitchFamily="34" charset="0"/>
              </a:rPr>
              <a:t>SecOC</a:t>
            </a:r>
            <a:r>
              <a:rPr lang="en-US" sz="1400" dirty="0">
                <a:cs typeface="Calibri" panose="020F0502020204030204" pitchFamily="34" charset="0"/>
              </a:rPr>
              <a:t> provides coverage for. Credentials crossing trust boundaries are encrypted. Communication crossing trust boundaries ensures data integrity. Communication crossing trust boundaries ensures authentication. And custom protocols use current best practices for authentication and key exchange. We wrap those together and create a macro requirement named </a:t>
            </a:r>
            <a:r>
              <a:rPr lang="en-US" sz="1400" dirty="0" err="1">
                <a:cs typeface="Calibri" panose="020F0502020204030204" pitchFamily="34" charset="0"/>
              </a:rPr>
              <a:t>SecOC</a:t>
            </a:r>
            <a:r>
              <a:rPr lang="en-US" sz="1400" dirty="0">
                <a:cs typeface="Calibri" panose="020F0502020204030204" pitchFamily="34" charset="0"/>
              </a:rPr>
              <a:t>. Specifically, </a:t>
            </a:r>
            <a:r>
              <a:rPr lang="en-US" sz="1400" dirty="0" err="1">
                <a:cs typeface="Calibri" panose="020F0502020204030204" pitchFamily="34" charset="0"/>
              </a:rPr>
              <a:t>SecOC</a:t>
            </a:r>
            <a:r>
              <a:rPr lang="en-US" sz="1400" dirty="0">
                <a:cs typeface="Calibri" panose="020F0502020204030204" pitchFamily="34" charset="0"/>
              </a:rPr>
              <a:t> security profile 1. Not all of the </a:t>
            </a:r>
            <a:r>
              <a:rPr lang="en-US" sz="1400" dirty="0" err="1">
                <a:cs typeface="Calibri" panose="020F0502020204030204" pitchFamily="34" charset="0"/>
              </a:rPr>
              <a:t>SecOC</a:t>
            </a:r>
            <a:r>
              <a:rPr lang="en-US" sz="1400" dirty="0">
                <a:cs typeface="Calibri" panose="020F0502020204030204" pitchFamily="34" charset="0"/>
              </a:rPr>
              <a:t> security profiles conform to all four of these requirements, but profile 1 does.</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878368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CD13E27-6606-872D-BFFB-156FC9E2914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12845A-1F11-EA8A-A698-CC9A045DF29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E0ABA-79FF-FE84-DD27-7B8DAB9FE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that's the requirements taxonomy and how it’s used to build out our requirements.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let's look at how we apply the taxonomy. We're going to use the Microsoft threat modeling tool as a basis because it's both freely available and configurable.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0305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What we've done is develop a new set of attributes for each of the standard DFD entities (resource, process, interactor, boundary, and data flow). That allow us, using these attributes, we can build up standard pieces for our use case, which will generally speaking, be automotive. Other use cases are certainly possible.</a:t>
            </a:r>
          </a:p>
        </p:txBody>
      </p:sp>
    </p:spTree>
    <p:extLst>
      <p:ext uri="{BB962C8B-B14F-4D97-AF65-F5344CB8AC3E}">
        <p14:creationId xmlns:p14="http://schemas.microsoft.com/office/powerpoint/2010/main" val="2462769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 AVCDL uses terminology consistent with this threat modeling glossary diagram; created by Steven and </a:t>
            </a:r>
            <a:r>
              <a:rPr lang="en-US" sz="1400" dirty="0" err="1">
                <a:cs typeface="Calibri" panose="020F0502020204030204" pitchFamily="34" charset="0"/>
              </a:rPr>
              <a:t>Miguez</a:t>
            </a:r>
            <a:r>
              <a:rPr lang="en-US" sz="1400" dirty="0">
                <a:cs typeface="Calibri" panose="020F0502020204030204" pitchFamily="34" charset="0"/>
              </a:rPr>
              <a:t>. You'll note that it that it has two distinct halves to it, which are separated by the attack. On the left, we have the structural form. On the right, we have the implication area. When considering threat modeling, what we deal is fundamentally in the upper left region. We have the threat traversing a boundary, interacting with an attack surface. That's what I'm focusing on today. If we were to continue downward, we’d see that the attack surface may possess vulnerabilities which are defects. And that's fine. But let's stay focused on threats traversing boundaries.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With the terminology out of the way, we’ll dive right into the cybersecurity requirements taxonomy (or CRT).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2029245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6CB042CB-D577-75EF-73CF-DF714F4ADCCC}"/>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3EF7D79B-39FE-8D36-D540-A6E978A8B177}"/>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4778C1F0-229F-D813-BA3E-6E00B6AF64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We then took our requirements and created rules. Within the context of the Microsoft threat modeling tool, rules are applied when a data flow crosses a trust boundary. Rules can reason on the trust boundary, data flow, source, and destination information.</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Not every requirement can be applied to threat modeling. In fact, only about one quarter of the global requirements lend themselves to a treatment of this kind. It's important to recognize the limitations of threat modeling tools. They aren’t magic boxes. </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200928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892E2B2-4028-9F86-4748-F8D85FCF9CA1}"/>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214F11DF-3D19-F731-CCF5-E9C4309758E4}"/>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3C0A4566-D708-046D-FA41-B12C9AC742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 important thing is that what we get out of this customized threat modeling tool is the ability to have a one-to-one correspondence between a rule and its mitigation. Typically, when you're using something like the Microsoft threat modeling tool, you're going to get generic mitigation recommendations that says you are subject to some type of attack. That’s nice, but how does that help a developer make an informed decision as to what to fix?</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Since we use our requirements as the basis for the rules, any violation of the rule points back to a single requirement. So, you don't get false positives. The only way that you would get a false positive is if you didn't put all the data in that you need. The results you get are very clear and very definitive.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Because our categories use our cybersecurity properties as the classification, instead of using STRIDE, it’s much clearer what we are concerned with.</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The question becomes, is this useful? The last thing that we need is something that that doesn't give us useful information. And for individual tests that we have run, we see that when compared to the baseline from the Microsoft threat modeling tool and then using the cybersecurity requirements (CRT) as the basis, we get much higher quality output from the latter.</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you might say well, you're applying a much smaller number of rules, so you're not covering all cases. The thing to remember is that threat modeling does not address everything. Threat modeling is not performing attack surface analysis. Threat modeling cannot reason on metadata. For instance, if you're using encryption, it can't tell you that you're that you're using the correct cipher suite. You may be using a null cipher suite; in which case your encryption is completely pointless. That's something caught elsewhere.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7823327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938436D4-B10E-9C1C-06D5-00DB6CC50F40}"/>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0AA29B3F-4490-2095-BD26-365C5B5CD786}"/>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03D7BE0B-B4F6-8C58-F8BD-302F29D5B4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Finally, let’s look at STRIDE versus the CRT. The focus of STRIDE is an attack-based system. The focus of CRT is property based. STRIDE values are not unique. They're not unambiguous. They're not complete. They're not grounded. There is no fundamental underpinning for STRIDE. It’s an arbitrary collection of problem types. As anyone who's done threat modeling using STRIDE knows, it does not scale well. And it's only actionable some of time.</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Even with its smaller ruleset, the CRT provides results which are always unique. They always unambiguous, because all of our requirements are INCOSE compliant. It is complete in that it covers all of the elements. It's well grounded. We have documentation providing a basis for all of our choices. It is scalable. Its behavior is very well defined and it's always actionable because all of the violations of the rules point to an actionable requirement, that can to be attached to a functional requirement.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3805688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CD13E27-6606-872D-BFFB-156FC9E2914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12845A-1F11-EA8A-A698-CC9A045DF29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E0ABA-79FF-FE84-DD27-7B8DAB9FE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Where to go from here? As I said, this is a work in progress and as we get further along, we'll release the materials that we have on this topic. As you can imagine, testing a set of rules and then also providing those tests so that we can assert that it's not just a magic box takes time. We want people to be able to have a well-founded understanding of their threat modeling system and have assurance that the tests which verify the rules are correct. That’s the goal.</a:t>
            </a:r>
          </a:p>
        </p:txBody>
      </p:sp>
    </p:spTree>
    <p:extLst>
      <p:ext uri="{BB962C8B-B14F-4D97-AF65-F5344CB8AC3E}">
        <p14:creationId xmlns:p14="http://schemas.microsoft.com/office/powerpoint/2010/main" val="950305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video for this talk will be up on our YouTube channel alongside other that relate to the cybersecurity requirements taxonomy and cybersecurity requirements themselves.</a:t>
            </a:r>
          </a:p>
        </p:txBody>
      </p:sp>
    </p:spTree>
    <p:extLst>
      <p:ext uri="{BB962C8B-B14F-4D97-AF65-F5344CB8AC3E}">
        <p14:creationId xmlns:p14="http://schemas.microsoft.com/office/powerpoint/2010/main" val="3106189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cs typeface="Calibri" panose="020F0502020204030204" pitchFamily="34" charset="0"/>
              </a:rPr>
              <a:t>Up on GitHub you can find source and distributions versions of all the AVCDL materials, include the sources used to build this talk.</a:t>
            </a:r>
            <a:endParaRPr dirty="0"/>
          </a:p>
        </p:txBody>
      </p:sp>
    </p:spTree>
    <p:extLst>
      <p:ext uri="{BB962C8B-B14F-4D97-AF65-F5344CB8AC3E}">
        <p14:creationId xmlns:p14="http://schemas.microsoft.com/office/powerpoint/2010/main" val="2821987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Here are some references that were used within the context of this presentation for those interested in more detailed information.</a:t>
            </a:r>
          </a:p>
        </p:txBody>
      </p:sp>
    </p:spTree>
    <p:extLst>
      <p:ext uri="{BB962C8B-B14F-4D97-AF65-F5344CB8AC3E}">
        <p14:creationId xmlns:p14="http://schemas.microsoft.com/office/powerpoint/2010/main" val="735936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98590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now I'd like to open for questions.</a:t>
            </a:r>
          </a:p>
        </p:txBody>
      </p:sp>
    </p:spTree>
    <p:extLst>
      <p:ext uri="{BB962C8B-B14F-4D97-AF65-F5344CB8AC3E}">
        <p14:creationId xmlns:p14="http://schemas.microsoft.com/office/powerpoint/2010/main" val="891000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dimension of the taxonomy covers the assets we're going to be dealing with.</a:t>
            </a:r>
          </a:p>
        </p:txBody>
      </p:sp>
    </p:spTree>
    <p:extLst>
      <p:ext uri="{BB962C8B-B14F-4D97-AF65-F5344CB8AC3E}">
        <p14:creationId xmlns:p14="http://schemas.microsoft.com/office/powerpoint/2010/main" val="173029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All the assets we care about fall into a set of classes. These classes can be assigned to a one of three states.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The first state is data at rest. In the context of data at rest we have executables, which is any binary data that can be run in the system. It doesn't matter if it's software or firmware.</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Then we have configuration data. This is data used to establish the personality of the system. This metadata tempers how our system behaves.</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Next, have the two types of data stores. The first are databases which is structured data, typically managed by specialized engines, and the second is unstructured data. This is everything that's not a database.</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There are two very specific types of data we're going to call out regardless of how they’re embodied. One is credentials. This is the data used to establish and manage identity of any entity within the system. The other is logs. This is data used to record system events. Logs obviously decompose into an assortment of different types. And we tend to care about security logs because we're security focused, but other types of logs may also be consideration here.</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In the category of data in motion, we care about PII and packets. We care specifically about PII because we want to ensure that we don't leak that information. As for packets, they’re what we use to move data around the system.</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And finally, we have data in use for those of you who are watching side channel attacks. This is broadly speaking memory. This could be registers. It could be stack. It could be RAM. Its memory. It's the data actively being manipulated within an executing system.</a:t>
            </a:r>
          </a:p>
          <a:p>
            <a:pPr marL="0" lvl="0" indent="0" algn="l" rtl="0">
              <a:spcBef>
                <a:spcPts val="0"/>
              </a:spcBef>
              <a:spcAft>
                <a:spcPts val="0"/>
              </a:spcAft>
              <a:buNone/>
            </a:pPr>
            <a:endParaRPr lang="en-US" sz="1400" dirty="0">
              <a:solidFill>
                <a:srgbClr val="1D1C1D"/>
              </a:solidFill>
              <a:effectLst/>
            </a:endParaRPr>
          </a:p>
        </p:txBody>
      </p:sp>
    </p:spTree>
    <p:extLst>
      <p:ext uri="{BB962C8B-B14F-4D97-AF65-F5344CB8AC3E}">
        <p14:creationId xmlns:p14="http://schemas.microsoft.com/office/powerpoint/2010/main" val="2766833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second dimension of the taxonomy is that of cybersecurity properties.</a:t>
            </a:r>
          </a:p>
        </p:txBody>
      </p:sp>
    </p:spTree>
    <p:extLst>
      <p:ext uri="{BB962C8B-B14F-4D97-AF65-F5344CB8AC3E}">
        <p14:creationId xmlns:p14="http://schemas.microsoft.com/office/powerpoint/2010/main" val="3983996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cs typeface="Calibri" panose="020F0502020204030204" pitchFamily="34" charset="0"/>
              </a:rPr>
              <a:t>We've been talking about cybersecurity properties for a really, really long time. When asked what these are, everyone says the CIA. If you press for details, you’ll probably hear mention of the Saltzer and Schroeder work from 1975.</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This is in no way the first discussion of cybersecurity properties. We can trace things back at least to 1964 in a paper entitled, “On Distributed Communication, Security, Secrecy and Tamper-free Considerations.” And just because we have the Salter and Schroeder’s paper doesn’t the discussion ended there. In fact, the CIA isn’t even mentioned in the Department of Defense's Trusted Computer Systems Evaluation Criteria (AKA the Orange Book).</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Throughout the early 2000s, we have an ongoing discussion of how the CIA is necessary, but not sufficient. In fact, we can look at the end of the 2010s and see that we're still debating these.</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2570781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solidFill>
                  <a:srgbClr val="1D1C1D"/>
                </a:solidFill>
                <a:effectLst/>
              </a:rPr>
              <a:t>In 2001 NIST SP 800-33 introduced an underlying technical model for information technology security. From 800-33, we can identify seven cybersecurity properties which are called out in the GRVA material that went into the making of UN R155. In that material these are referred to collectively as the extended CIA. They are confidentiality, integrity, availability, non-repudiation, authenticity, accountability, and authorization. Together, I would argue that these are orthogonal. I don’t know how many times I’ve seen people jumping through hoops of fire to try to make everything fit into the CIA alone. It doesn't work.</a:t>
            </a:r>
          </a:p>
        </p:txBody>
      </p:sp>
    </p:spTree>
    <p:extLst>
      <p:ext uri="{BB962C8B-B14F-4D97-AF65-F5344CB8AC3E}">
        <p14:creationId xmlns:p14="http://schemas.microsoft.com/office/powerpoint/2010/main" val="3378810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endParaRPr>
          </a:p>
          <a:p>
            <a:pPr marL="0" lvl="0" indent="0" algn="l" rtl="0">
              <a:spcBef>
                <a:spcPts val="0"/>
              </a:spcBef>
              <a:spcAft>
                <a:spcPts val="0"/>
              </a:spcAft>
              <a:buNone/>
            </a:pPr>
            <a:r>
              <a:rPr lang="en-US" sz="1400" dirty="0">
                <a:cs typeface="Calibri" panose="020F0502020204030204" pitchFamily="34" charset="0"/>
              </a:rPr>
              <a:t>This is the resource access model that I've put together to provide a place to hang this discussion. At the center of the diagram going from top to bottom, we have a requester making a request to a resource owner. The resource owner performs an operation on the resource and then returns information to the requester. Additionally, the transaction may be subject to logging.</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Flanking this transaction on either side, we can see schematic of the data flows. A request comes in, has source, destination, there's payload. There's a check that may be there. That payload is a command with optional data. The command will either perform a write operation, in which case there's a value in, or a read operation. This comes back as a write status or read data that goes into a payload which forms a response. This is the working model for resource access.</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cs typeface="Calibri" panose="020F0502020204030204" pitchFamily="34" charset="0"/>
              </a:rPr>
              <a:t>Now let’s consider how cybersecurity properties might be applied to this diagram.</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83586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b="0" i="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dirty="0"/>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b="0" i="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dirty="0"/>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b="0" i="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rPr dirty="0"/>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b="0" i="0"/>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dirty="0"/>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Motional and is licensed under the Creative Commons Attribution-Share Alike (CC BY-SA-4.0)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Roboto" panose="02000000000000000000" pitchFamily="2" charset="0"/>
                <a:ea typeface="Roboto" panose="02000000000000000000" pitchFamily="2" charset="0"/>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dirty="0"/>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b="0" i="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b="0" i="0"/>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dirty="0"/>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b="0" i="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dirty="0"/>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b="0" i="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dirty="0"/>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b="0" i="0"/>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dirty="0"/>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b="0" i="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dirty="0"/>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b="0" i="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dirty="0"/>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b="0" i="0" dirty="0">
              <a:latin typeface="Roboto" panose="02000000000000000000" pitchFamily="2" charset="0"/>
              <a:ea typeface="Roboto" panose="02000000000000000000" pitchFamily="2" charset="0"/>
            </a:endParaRPr>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b="0" i="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dirty="0"/>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b="0" i="0"/>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dirty="0"/>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b="0" i="0"/>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dirty="0"/>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b="0" i="0"/>
            </a:lvl1pPr>
          </a:lstStyle>
          <a:p>
            <a:endParaRPr dirty="0"/>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dirty="0"/>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dirty="0"/>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b="0" i="0">
                <a:solidFill>
                  <a:schemeClr val="dk2"/>
                </a:solidFill>
                <a:latin typeface="Roboto" panose="02000000000000000000" pitchFamily="2" charset="0"/>
                <a:ea typeface="Roboto" panose="02000000000000000000" pitchFamily="2" charset="0"/>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3" Type="http://schemas.openxmlformats.org/officeDocument/2006/relationships/hyperlink" Target="https://www.incose.org/2021-redesign/working-groups-v1/requirements" TargetMode="External"/><Relationship Id="rId7" Type="http://schemas.openxmlformats.org/officeDocument/2006/relationships/hyperlink" Target="https://roberthurlbut.com/Resources/2017/BCC27/Robert-Hurlbut-BCC27-Using-Customize-MS-Threat-Modeling-Tool-2016.pdf" TargetMode="External"/><Relationship Id="rId2" Type="http://schemas.openxmlformats.org/officeDocument/2006/relationships/notesSlide" Target="../notesSlides/notesSlide37.xml"/><Relationship Id="rId1" Type="http://schemas.openxmlformats.org/officeDocument/2006/relationships/slideLayout" Target="../slideLayouts/slideLayout93.xml"/><Relationship Id="rId6" Type="http://schemas.openxmlformats.org/officeDocument/2006/relationships/hyperlink" Target="https://www.synopsys.com/blogs/software-security/wp-content/uploads/2015/08/threat-modeling-glossary-diagram.jpg" TargetMode="External"/><Relationship Id="rId5" Type="http://schemas.openxmlformats.org/officeDocument/2006/relationships/hyperlink" Target="https://web.archive.org/web/20161101093537/https:/www.cigital.com/blog/threat-modeling-vocabulary/" TargetMode="External"/><Relationship Id="rId4" Type="http://schemas.openxmlformats.org/officeDocument/2006/relationships/hyperlink" Target="https://www.autosar.org/fileadmin/standards/R20-11/FO/AUTOSAR_PRS_SecOcProtocol.pd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Cybersecurity Requirements </a:t>
            </a:r>
            <a:r>
              <a:rPr lang="en-US" sz="5400" dirty="0"/>
              <a:t>Taxonomy-based Threat Modeling</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4" y="5270394"/>
            <a:ext cx="960519"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6</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2024-04-11</a:t>
            </a:r>
            <a:endParaRPr lang="en-US" dirty="0">
              <a:solidFill>
                <a:schemeClr val="accent3">
                  <a:lumMod val="20000"/>
                  <a:lumOff val="80000"/>
                </a:schemeClr>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6542445-62CE-D943-D43D-7734B70654A0}"/>
              </a:ext>
            </a:extLst>
          </p:cNvPr>
          <p:cNvPicPr>
            <a:picLocks noChangeAspect="1"/>
          </p:cNvPicPr>
          <p:nvPr/>
        </p:nvPicPr>
        <p:blipFill>
          <a:blip r:embed="rId3"/>
          <a:stretch>
            <a:fillRect/>
          </a:stretch>
        </p:blipFill>
        <p:spPr>
          <a:xfrm>
            <a:off x="1928615" y="1100360"/>
            <a:ext cx="8610268" cy="541016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Access Working Model</a:t>
            </a:r>
            <a:endParaRPr dirty="0"/>
          </a:p>
        </p:txBody>
      </p:sp>
    </p:spTree>
    <p:extLst>
      <p:ext uri="{BB962C8B-B14F-4D97-AF65-F5344CB8AC3E}">
        <p14:creationId xmlns:p14="http://schemas.microsoft.com/office/powerpoint/2010/main" val="241731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Access Working Model</a:t>
            </a:r>
            <a:endParaRPr dirty="0"/>
          </a:p>
        </p:txBody>
      </p:sp>
      <p:pic>
        <p:nvPicPr>
          <p:cNvPr id="4" name="Picture 3">
            <a:extLst>
              <a:ext uri="{FF2B5EF4-FFF2-40B4-BE49-F238E27FC236}">
                <a16:creationId xmlns:a16="http://schemas.microsoft.com/office/drawing/2014/main" id="{3BEBB182-2F78-709D-2092-2AF5493B6554}"/>
              </a:ext>
            </a:extLst>
          </p:cNvPr>
          <p:cNvPicPr>
            <a:picLocks noChangeAspect="1"/>
          </p:cNvPicPr>
          <p:nvPr/>
        </p:nvPicPr>
        <p:blipFill>
          <a:blip r:embed="rId3"/>
          <a:stretch>
            <a:fillRect/>
          </a:stretch>
        </p:blipFill>
        <p:spPr>
          <a:xfrm>
            <a:off x="1928615" y="1100360"/>
            <a:ext cx="8610268" cy="5410168"/>
          </a:xfrm>
          <a:prstGeom prst="rect">
            <a:avLst/>
          </a:prstGeom>
        </p:spPr>
      </p:pic>
    </p:spTree>
    <p:extLst>
      <p:ext uri="{BB962C8B-B14F-4D97-AF65-F5344CB8AC3E}">
        <p14:creationId xmlns:p14="http://schemas.microsoft.com/office/powerpoint/2010/main" val="3493013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Combining Asset and Property</a:t>
            </a:r>
            <a:endParaRPr dirty="0"/>
          </a:p>
        </p:txBody>
      </p:sp>
      <p:pic>
        <p:nvPicPr>
          <p:cNvPr id="3" name="Picture 2">
            <a:extLst>
              <a:ext uri="{FF2B5EF4-FFF2-40B4-BE49-F238E27FC236}">
                <a16:creationId xmlns:a16="http://schemas.microsoft.com/office/drawing/2014/main" id="{F96C2F35-4C16-D5CA-6B64-D9EAF4F2967E}"/>
              </a:ext>
            </a:extLst>
          </p:cNvPr>
          <p:cNvPicPr>
            <a:picLocks noChangeAspect="1"/>
          </p:cNvPicPr>
          <p:nvPr/>
        </p:nvPicPr>
        <p:blipFill>
          <a:blip r:embed="rId3"/>
          <a:stretch>
            <a:fillRect/>
          </a:stretch>
        </p:blipFill>
        <p:spPr>
          <a:xfrm>
            <a:off x="2208212" y="460684"/>
            <a:ext cx="7772400" cy="6068450"/>
          </a:xfrm>
          <a:prstGeom prst="rect">
            <a:avLst/>
          </a:prstGeom>
        </p:spPr>
      </p:pic>
    </p:spTree>
    <p:extLst>
      <p:ext uri="{BB962C8B-B14F-4D97-AF65-F5344CB8AC3E}">
        <p14:creationId xmlns:p14="http://schemas.microsoft.com/office/powerpoint/2010/main" val="3749846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Simple System</a:t>
            </a:r>
            <a:endParaRPr sz="6600" dirty="0"/>
          </a:p>
        </p:txBody>
      </p:sp>
    </p:spTree>
    <p:extLst>
      <p:ext uri="{BB962C8B-B14F-4D97-AF65-F5344CB8AC3E}">
        <p14:creationId xmlns:p14="http://schemas.microsoft.com/office/powerpoint/2010/main" val="2896164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What is a Threat Model?</a:t>
            </a:r>
            <a:endParaRPr dirty="0"/>
          </a:p>
        </p:txBody>
      </p:sp>
      <p:sp>
        <p:nvSpPr>
          <p:cNvPr id="2" name="TextBox 1">
            <a:extLst>
              <a:ext uri="{FF2B5EF4-FFF2-40B4-BE49-F238E27FC236}">
                <a16:creationId xmlns:a16="http://schemas.microsoft.com/office/drawing/2014/main" id="{F43FECB3-BD52-F9D4-014B-4A953C0546C0}"/>
              </a:ext>
            </a:extLst>
          </p:cNvPr>
          <p:cNvSpPr txBox="1"/>
          <p:nvPr/>
        </p:nvSpPr>
        <p:spPr>
          <a:xfrm>
            <a:off x="455495" y="1169721"/>
            <a:ext cx="11277833" cy="1785104"/>
          </a:xfrm>
          <a:prstGeom prst="rect">
            <a:avLst/>
          </a:prstGeom>
          <a:noFill/>
        </p:spPr>
        <p:txBody>
          <a:bodyPr wrap="square" tIns="91440" bIns="91440" rtlCol="0">
            <a:spAutoFit/>
          </a:bodyPr>
          <a:lstStyle/>
          <a:p>
            <a:pPr marL="230188" indent="-230188">
              <a:spcAft>
                <a:spcPts val="1200"/>
              </a:spcAft>
              <a:buFont typeface="Arial" panose="020B0604020202020204" pitchFamily="34" charset="0"/>
              <a:buChar char="•"/>
            </a:pPr>
            <a:r>
              <a:rPr lang="en-US" sz="2800" dirty="0">
                <a:latin typeface="Roboto" panose="02000000000000000000" pitchFamily="2" charset="0"/>
                <a:ea typeface="Roboto" panose="02000000000000000000" pitchFamily="2" charset="0"/>
              </a:rPr>
              <a:t>representation of a system's data flows, data stores and interactors</a:t>
            </a:r>
          </a:p>
          <a:p>
            <a:pPr marL="230188" indent="-230188">
              <a:spcAft>
                <a:spcPts val="1200"/>
              </a:spcAft>
              <a:buFont typeface="Arial" panose="020B0604020202020204" pitchFamily="34" charset="0"/>
              <a:buChar char="•"/>
            </a:pPr>
            <a:r>
              <a:rPr lang="en-US" sz="2800" dirty="0">
                <a:latin typeface="Roboto" panose="02000000000000000000" pitchFamily="2" charset="0"/>
                <a:ea typeface="Roboto" panose="02000000000000000000" pitchFamily="2" charset="0"/>
              </a:rPr>
              <a:t>collection of views of a system</a:t>
            </a:r>
          </a:p>
          <a:p>
            <a:pPr marL="230188" indent="-230188">
              <a:spcAft>
                <a:spcPts val="1200"/>
              </a:spcAft>
              <a:buFont typeface="Arial" panose="020B0604020202020204" pitchFamily="34" charset="0"/>
              <a:buChar char="•"/>
            </a:pPr>
            <a:r>
              <a:rPr lang="en-US" sz="2800" dirty="0">
                <a:latin typeface="Roboto" panose="02000000000000000000" pitchFamily="2" charset="0"/>
                <a:ea typeface="Roboto" panose="02000000000000000000" pitchFamily="2" charset="0"/>
              </a:rPr>
              <a:t>engineering design document</a:t>
            </a:r>
          </a:p>
        </p:txBody>
      </p:sp>
    </p:spTree>
    <p:extLst>
      <p:ext uri="{BB962C8B-B14F-4D97-AF65-F5344CB8AC3E}">
        <p14:creationId xmlns:p14="http://schemas.microsoft.com/office/powerpoint/2010/main" val="699258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ADF299BA-E5AB-216D-11DB-AD712BAF5E3F}"/>
              </a:ext>
            </a:extLst>
          </p:cNvPr>
          <p:cNvPicPr>
            <a:picLocks noChangeAspect="1"/>
          </p:cNvPicPr>
          <p:nvPr/>
        </p:nvPicPr>
        <p:blipFill>
          <a:blip r:embed="rId3"/>
          <a:stretch>
            <a:fillRect/>
          </a:stretch>
        </p:blipFill>
        <p:spPr>
          <a:xfrm>
            <a:off x="2680175" y="1096597"/>
            <a:ext cx="6828473" cy="548780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Simple System – Block View</a:t>
            </a:r>
            <a:endParaRPr dirty="0"/>
          </a:p>
        </p:txBody>
      </p:sp>
    </p:spTree>
    <p:extLst>
      <p:ext uri="{BB962C8B-B14F-4D97-AF65-F5344CB8AC3E}">
        <p14:creationId xmlns:p14="http://schemas.microsoft.com/office/powerpoint/2010/main" val="395487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4" name="Picture 23">
            <a:extLst>
              <a:ext uri="{FF2B5EF4-FFF2-40B4-BE49-F238E27FC236}">
                <a16:creationId xmlns:a16="http://schemas.microsoft.com/office/drawing/2014/main" id="{B6765DFF-8E1E-280F-970F-3CAF558E9DB6}"/>
              </a:ext>
            </a:extLst>
          </p:cNvPr>
          <p:cNvPicPr>
            <a:picLocks noChangeAspect="1"/>
          </p:cNvPicPr>
          <p:nvPr/>
        </p:nvPicPr>
        <p:blipFill>
          <a:blip r:embed="rId3"/>
          <a:stretch>
            <a:fillRect/>
          </a:stretch>
        </p:blipFill>
        <p:spPr>
          <a:xfrm>
            <a:off x="2339760" y="1042464"/>
            <a:ext cx="7508394" cy="561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Simple System – DFD</a:t>
            </a:r>
            <a:endParaRPr dirty="0"/>
          </a:p>
        </p:txBody>
      </p:sp>
    </p:spTree>
    <p:extLst>
      <p:ext uri="{BB962C8B-B14F-4D97-AF65-F5344CB8AC3E}">
        <p14:creationId xmlns:p14="http://schemas.microsoft.com/office/powerpoint/2010/main" val="1490323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Layers</a:t>
            </a:r>
            <a:endParaRPr sz="6600" dirty="0"/>
          </a:p>
        </p:txBody>
      </p:sp>
    </p:spTree>
    <p:extLst>
      <p:ext uri="{BB962C8B-B14F-4D97-AF65-F5344CB8AC3E}">
        <p14:creationId xmlns:p14="http://schemas.microsoft.com/office/powerpoint/2010/main" val="4081427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8" name="Picture 17">
            <a:extLst>
              <a:ext uri="{FF2B5EF4-FFF2-40B4-BE49-F238E27FC236}">
                <a16:creationId xmlns:a16="http://schemas.microsoft.com/office/drawing/2014/main" id="{808BEE3C-8C3D-0055-595C-D6778FD6B9CF}"/>
              </a:ext>
            </a:extLst>
          </p:cNvPr>
          <p:cNvPicPr>
            <a:picLocks noChangeAspect="1"/>
          </p:cNvPicPr>
          <p:nvPr/>
        </p:nvPicPr>
        <p:blipFill>
          <a:blip r:embed="rId3"/>
          <a:stretch>
            <a:fillRect/>
          </a:stretch>
        </p:blipFill>
        <p:spPr>
          <a:xfrm>
            <a:off x="1098125" y="1096290"/>
            <a:ext cx="9992572" cy="560226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Simple System – DFD (Level 2)</a:t>
            </a:r>
            <a:endParaRPr dirty="0"/>
          </a:p>
        </p:txBody>
      </p:sp>
      <p:sp>
        <p:nvSpPr>
          <p:cNvPr id="2" name="Oval 1">
            <a:extLst>
              <a:ext uri="{FF2B5EF4-FFF2-40B4-BE49-F238E27FC236}">
                <a16:creationId xmlns:a16="http://schemas.microsoft.com/office/drawing/2014/main" id="{ED688757-9C17-93A9-DE4C-DC57BF46FA0F}"/>
              </a:ext>
            </a:extLst>
          </p:cNvPr>
          <p:cNvSpPr/>
          <p:nvPr/>
        </p:nvSpPr>
        <p:spPr>
          <a:xfrm>
            <a:off x="5719730" y="2163029"/>
            <a:ext cx="523415" cy="523415"/>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3" name="Oval 2">
            <a:extLst>
              <a:ext uri="{FF2B5EF4-FFF2-40B4-BE49-F238E27FC236}">
                <a16:creationId xmlns:a16="http://schemas.microsoft.com/office/drawing/2014/main" id="{017ED04E-50AD-DBE4-0E8E-BBD9B53BE1EF}"/>
              </a:ext>
            </a:extLst>
          </p:cNvPr>
          <p:cNvSpPr/>
          <p:nvPr/>
        </p:nvSpPr>
        <p:spPr>
          <a:xfrm>
            <a:off x="2777238" y="2125516"/>
            <a:ext cx="523415" cy="523415"/>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4" name="Oval 3">
            <a:extLst>
              <a:ext uri="{FF2B5EF4-FFF2-40B4-BE49-F238E27FC236}">
                <a16:creationId xmlns:a16="http://schemas.microsoft.com/office/drawing/2014/main" id="{FC214391-4779-B42C-C407-9B76D67EBE5E}"/>
              </a:ext>
            </a:extLst>
          </p:cNvPr>
          <p:cNvSpPr/>
          <p:nvPr/>
        </p:nvSpPr>
        <p:spPr>
          <a:xfrm>
            <a:off x="2742069" y="1277756"/>
            <a:ext cx="523415" cy="523415"/>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5" name="Oval 4">
            <a:extLst>
              <a:ext uri="{FF2B5EF4-FFF2-40B4-BE49-F238E27FC236}">
                <a16:creationId xmlns:a16="http://schemas.microsoft.com/office/drawing/2014/main" id="{C746EB5A-9F9A-CB46-BF71-18F3275ABF46}"/>
              </a:ext>
            </a:extLst>
          </p:cNvPr>
          <p:cNvSpPr/>
          <p:nvPr/>
        </p:nvSpPr>
        <p:spPr>
          <a:xfrm>
            <a:off x="4240277" y="3635715"/>
            <a:ext cx="523415" cy="523415"/>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6" name="Oval 5">
            <a:extLst>
              <a:ext uri="{FF2B5EF4-FFF2-40B4-BE49-F238E27FC236}">
                <a16:creationId xmlns:a16="http://schemas.microsoft.com/office/drawing/2014/main" id="{460C7452-44E8-FB29-5BEC-562B90A708C5}"/>
              </a:ext>
            </a:extLst>
          </p:cNvPr>
          <p:cNvSpPr/>
          <p:nvPr/>
        </p:nvSpPr>
        <p:spPr>
          <a:xfrm>
            <a:off x="2777238" y="5990805"/>
            <a:ext cx="523415" cy="523415"/>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7" name="Oval 6">
            <a:extLst>
              <a:ext uri="{FF2B5EF4-FFF2-40B4-BE49-F238E27FC236}">
                <a16:creationId xmlns:a16="http://schemas.microsoft.com/office/drawing/2014/main" id="{F7F75FC8-2E6D-774D-DB63-AE2392B5E132}"/>
              </a:ext>
            </a:extLst>
          </p:cNvPr>
          <p:cNvSpPr/>
          <p:nvPr/>
        </p:nvSpPr>
        <p:spPr>
          <a:xfrm>
            <a:off x="2777238" y="5065673"/>
            <a:ext cx="523415" cy="523415"/>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8" name="Oval 7">
            <a:extLst>
              <a:ext uri="{FF2B5EF4-FFF2-40B4-BE49-F238E27FC236}">
                <a16:creationId xmlns:a16="http://schemas.microsoft.com/office/drawing/2014/main" id="{716D4415-32AF-B6D9-0216-11B3D41807A7}"/>
              </a:ext>
            </a:extLst>
          </p:cNvPr>
          <p:cNvSpPr/>
          <p:nvPr/>
        </p:nvSpPr>
        <p:spPr>
          <a:xfrm>
            <a:off x="5705661" y="5094687"/>
            <a:ext cx="523415" cy="523415"/>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9" name="Oval 8">
            <a:extLst>
              <a:ext uri="{FF2B5EF4-FFF2-40B4-BE49-F238E27FC236}">
                <a16:creationId xmlns:a16="http://schemas.microsoft.com/office/drawing/2014/main" id="{C87D967C-959A-8173-A58D-BBCD7318646B}"/>
              </a:ext>
            </a:extLst>
          </p:cNvPr>
          <p:cNvSpPr/>
          <p:nvPr/>
        </p:nvSpPr>
        <p:spPr>
          <a:xfrm>
            <a:off x="8654601" y="2192043"/>
            <a:ext cx="523415" cy="523415"/>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588026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6" name="Picture 15">
            <a:extLst>
              <a:ext uri="{FF2B5EF4-FFF2-40B4-BE49-F238E27FC236}">
                <a16:creationId xmlns:a16="http://schemas.microsoft.com/office/drawing/2014/main" id="{6D1CD251-86F9-0110-75BF-AC0A48CB3A46}"/>
              </a:ext>
            </a:extLst>
          </p:cNvPr>
          <p:cNvPicPr>
            <a:picLocks noChangeAspect="1"/>
          </p:cNvPicPr>
          <p:nvPr/>
        </p:nvPicPr>
        <p:blipFill>
          <a:blip r:embed="rId3"/>
          <a:stretch>
            <a:fillRect/>
          </a:stretch>
        </p:blipFill>
        <p:spPr>
          <a:xfrm>
            <a:off x="186959" y="1293542"/>
            <a:ext cx="11814906" cy="504778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Simple System – DFD (Level 3)</a:t>
            </a:r>
            <a:endParaRPr dirty="0"/>
          </a:p>
        </p:txBody>
      </p:sp>
      <p:sp>
        <p:nvSpPr>
          <p:cNvPr id="2" name="Oval 1">
            <a:extLst>
              <a:ext uri="{FF2B5EF4-FFF2-40B4-BE49-F238E27FC236}">
                <a16:creationId xmlns:a16="http://schemas.microsoft.com/office/drawing/2014/main" id="{52C87CD7-59A9-3AB8-84E8-B7F7D48E4095}"/>
              </a:ext>
            </a:extLst>
          </p:cNvPr>
          <p:cNvSpPr/>
          <p:nvPr/>
        </p:nvSpPr>
        <p:spPr>
          <a:xfrm>
            <a:off x="1736231" y="2248799"/>
            <a:ext cx="479431" cy="466266"/>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3" name="Oval 2">
            <a:extLst>
              <a:ext uri="{FF2B5EF4-FFF2-40B4-BE49-F238E27FC236}">
                <a16:creationId xmlns:a16="http://schemas.microsoft.com/office/drawing/2014/main" id="{92752CBD-59E3-E8FF-DD79-2AA41F4CF906}"/>
              </a:ext>
            </a:extLst>
          </p:cNvPr>
          <p:cNvSpPr/>
          <p:nvPr/>
        </p:nvSpPr>
        <p:spPr>
          <a:xfrm>
            <a:off x="1707531" y="4893284"/>
            <a:ext cx="479431" cy="466266"/>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4" name="Oval 3">
            <a:extLst>
              <a:ext uri="{FF2B5EF4-FFF2-40B4-BE49-F238E27FC236}">
                <a16:creationId xmlns:a16="http://schemas.microsoft.com/office/drawing/2014/main" id="{697A909D-018F-A6CF-B6FB-0AD2CBE4C3AB}"/>
              </a:ext>
            </a:extLst>
          </p:cNvPr>
          <p:cNvSpPr/>
          <p:nvPr/>
        </p:nvSpPr>
        <p:spPr>
          <a:xfrm>
            <a:off x="9780607" y="2288657"/>
            <a:ext cx="479431" cy="466266"/>
          </a:xfrm>
          <a:prstGeom prst="ellipse">
            <a:avLst/>
          </a:prstGeom>
          <a:solidFill>
            <a:srgbClr val="FF0000">
              <a:alpha val="5023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3167428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Introduction</a:t>
            </a:r>
            <a:endParaRPr sz="6600" dirty="0"/>
          </a:p>
        </p:txBody>
      </p:sp>
    </p:spTree>
    <p:extLst>
      <p:ext uri="{BB962C8B-B14F-4D97-AF65-F5344CB8AC3E}">
        <p14:creationId xmlns:p14="http://schemas.microsoft.com/office/powerpoint/2010/main" val="109849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Layers</a:t>
            </a:r>
            <a:endParaRPr dirty="0"/>
          </a:p>
        </p:txBody>
      </p:sp>
      <p:graphicFrame>
        <p:nvGraphicFramePr>
          <p:cNvPr id="2" name="Table 1">
            <a:extLst>
              <a:ext uri="{FF2B5EF4-FFF2-40B4-BE49-F238E27FC236}">
                <a16:creationId xmlns:a16="http://schemas.microsoft.com/office/drawing/2014/main" id="{20C1537E-B12B-07D5-20B0-28B0A2F46861}"/>
              </a:ext>
            </a:extLst>
          </p:cNvPr>
          <p:cNvGraphicFramePr>
            <a:graphicFrameLocks noGrp="1"/>
          </p:cNvGraphicFramePr>
          <p:nvPr/>
        </p:nvGraphicFramePr>
        <p:xfrm>
          <a:off x="3359001" y="2244030"/>
          <a:ext cx="5470821" cy="2369939"/>
        </p:xfrm>
        <a:graphic>
          <a:graphicData uri="http://schemas.openxmlformats.org/drawingml/2006/table">
            <a:tbl>
              <a:tblPr>
                <a:tableStyleId>{F9A1F375-83D2-49B6-B6D9-1E75FAB2CD22}</a:tableStyleId>
              </a:tblPr>
              <a:tblGrid>
                <a:gridCol w="1465262">
                  <a:extLst>
                    <a:ext uri="{9D8B030D-6E8A-4147-A177-3AD203B41FA5}">
                      <a16:colId xmlns:a16="http://schemas.microsoft.com/office/drawing/2014/main" val="2010725114"/>
                    </a:ext>
                  </a:extLst>
                </a:gridCol>
                <a:gridCol w="4005559">
                  <a:extLst>
                    <a:ext uri="{9D8B030D-6E8A-4147-A177-3AD203B41FA5}">
                      <a16:colId xmlns:a16="http://schemas.microsoft.com/office/drawing/2014/main" val="620285255"/>
                    </a:ext>
                  </a:extLst>
                </a:gridCol>
              </a:tblGrid>
              <a:tr h="391649">
                <a:tc>
                  <a:txBody>
                    <a:bodyPr/>
                    <a:lstStyle/>
                    <a:p>
                      <a:pPr marL="0" marR="0" algn="r">
                        <a:lnSpc>
                          <a:spcPct val="115000"/>
                        </a:lnSpc>
                        <a:spcBef>
                          <a:spcPts val="0"/>
                        </a:spcBef>
                        <a:spcAft>
                          <a:spcPts val="0"/>
                        </a:spcAft>
                      </a:pPr>
                      <a:r>
                        <a:rPr lang="en-US" sz="2400" b="0" i="0" dirty="0">
                          <a:effectLst/>
                          <a:latin typeface="Roboto" panose="02000000000000000000" pitchFamily="2" charset="0"/>
                          <a:ea typeface="Roboto" panose="02000000000000000000" pitchFamily="2" charset="0"/>
                        </a:rPr>
                        <a:t>Layer</a:t>
                      </a:r>
                    </a:p>
                  </a:txBody>
                  <a:tcPr marL="63500" marR="63500" marT="63500" marB="63500">
                    <a:solidFill>
                      <a:srgbClr val="DBE5F1"/>
                    </a:solidFill>
                  </a:tcPr>
                </a:tc>
                <a:tc>
                  <a:txBody>
                    <a:bodyPr/>
                    <a:lstStyle/>
                    <a:p>
                      <a:pPr marL="0" marR="0">
                        <a:lnSpc>
                          <a:spcPct val="115000"/>
                        </a:lnSpc>
                        <a:spcBef>
                          <a:spcPts val="0"/>
                        </a:spcBef>
                        <a:spcAft>
                          <a:spcPts val="0"/>
                        </a:spcAft>
                      </a:pPr>
                      <a:r>
                        <a:rPr lang="en-US" sz="2400" b="0" i="0" dirty="0">
                          <a:effectLst/>
                          <a:latin typeface="Roboto" panose="02000000000000000000" pitchFamily="2" charset="0"/>
                          <a:ea typeface="Roboto" panose="02000000000000000000" pitchFamily="2" charset="0"/>
                        </a:rPr>
                        <a:t>Description</a:t>
                      </a:r>
                    </a:p>
                  </a:txBody>
                  <a:tcPr marL="63500" marR="63500" marT="63500" marB="63500">
                    <a:solidFill>
                      <a:srgbClr val="DBE5F1"/>
                    </a:solidFill>
                  </a:tcPr>
                </a:tc>
                <a:extLst>
                  <a:ext uri="{0D108BD9-81ED-4DB2-BD59-A6C34878D82A}">
                    <a16:rowId xmlns:a16="http://schemas.microsoft.com/office/drawing/2014/main" val="605654550"/>
                  </a:ext>
                </a:extLst>
              </a:tr>
              <a:tr h="342357">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Physical</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hardware interface</a:t>
                      </a:r>
                    </a:p>
                  </a:txBody>
                  <a:tcPr marL="63500" marR="63500" marT="63500" marB="63500"/>
                </a:tc>
                <a:extLst>
                  <a:ext uri="{0D108BD9-81ED-4DB2-BD59-A6C34878D82A}">
                    <a16:rowId xmlns:a16="http://schemas.microsoft.com/office/drawing/2014/main" val="1128105500"/>
                  </a:ext>
                </a:extLst>
              </a:tr>
              <a:tr h="342357">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Network</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system-mediated transport</a:t>
                      </a:r>
                    </a:p>
                  </a:txBody>
                  <a:tcPr marL="63500" marR="63500" marT="63500" marB="63500"/>
                </a:tc>
                <a:extLst>
                  <a:ext uri="{0D108BD9-81ED-4DB2-BD59-A6C34878D82A}">
                    <a16:rowId xmlns:a16="http://schemas.microsoft.com/office/drawing/2014/main" val="828504003"/>
                  </a:ext>
                </a:extLst>
              </a:tr>
              <a:tr h="49110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Protocol</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custom data transport</a:t>
                      </a:r>
                    </a:p>
                  </a:txBody>
                  <a:tcPr marL="63500" marR="63500" marT="63500" marB="63500"/>
                </a:tc>
                <a:extLst>
                  <a:ext uri="{0D108BD9-81ED-4DB2-BD59-A6C34878D82A}">
                    <a16:rowId xmlns:a16="http://schemas.microsoft.com/office/drawing/2014/main" val="854761819"/>
                  </a:ext>
                </a:extLst>
              </a:tr>
              <a:tr h="342357">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Application</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handling within executables</a:t>
                      </a:r>
                    </a:p>
                  </a:txBody>
                  <a:tcPr marL="63500" marR="63500" marT="63500" marB="63500"/>
                </a:tc>
                <a:extLst>
                  <a:ext uri="{0D108BD9-81ED-4DB2-BD59-A6C34878D82A}">
                    <a16:rowId xmlns:a16="http://schemas.microsoft.com/office/drawing/2014/main" val="3018295251"/>
                  </a:ext>
                </a:extLst>
              </a:tr>
            </a:tbl>
          </a:graphicData>
        </a:graphic>
      </p:graphicFrame>
    </p:spTree>
    <p:extLst>
      <p:ext uri="{BB962C8B-B14F-4D97-AF65-F5344CB8AC3E}">
        <p14:creationId xmlns:p14="http://schemas.microsoft.com/office/powerpoint/2010/main" val="1034475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Taxonomy Space</a:t>
            </a:r>
            <a:endParaRPr dirty="0"/>
          </a:p>
        </p:txBody>
      </p:sp>
      <p:pic>
        <p:nvPicPr>
          <p:cNvPr id="3" name="Picture 2">
            <a:extLst>
              <a:ext uri="{FF2B5EF4-FFF2-40B4-BE49-F238E27FC236}">
                <a16:creationId xmlns:a16="http://schemas.microsoft.com/office/drawing/2014/main" id="{DF0AEA1E-25C2-CECB-0793-743F181E2C93}"/>
              </a:ext>
            </a:extLst>
          </p:cNvPr>
          <p:cNvPicPr>
            <a:picLocks noChangeAspect="1"/>
          </p:cNvPicPr>
          <p:nvPr/>
        </p:nvPicPr>
        <p:blipFill>
          <a:blip r:embed="rId3"/>
          <a:stretch>
            <a:fillRect/>
          </a:stretch>
        </p:blipFill>
        <p:spPr>
          <a:xfrm>
            <a:off x="2950953" y="1076379"/>
            <a:ext cx="6286918" cy="5320937"/>
          </a:xfrm>
          <a:prstGeom prst="rect">
            <a:avLst/>
          </a:prstGeom>
        </p:spPr>
      </p:pic>
    </p:spTree>
    <p:extLst>
      <p:ext uri="{BB962C8B-B14F-4D97-AF65-F5344CB8AC3E}">
        <p14:creationId xmlns:p14="http://schemas.microsoft.com/office/powerpoint/2010/main" val="3611441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Cybersecurity Requirements</a:t>
            </a:r>
            <a:endParaRPr sz="6600" dirty="0"/>
          </a:p>
        </p:txBody>
      </p:sp>
    </p:spTree>
    <p:extLst>
      <p:ext uri="{BB962C8B-B14F-4D97-AF65-F5344CB8AC3E}">
        <p14:creationId xmlns:p14="http://schemas.microsoft.com/office/powerpoint/2010/main" val="1393846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Identifying Requirement Needs – Application Layer</a:t>
            </a:r>
            <a:endParaRPr dirty="0"/>
          </a:p>
        </p:txBody>
      </p:sp>
      <p:graphicFrame>
        <p:nvGraphicFramePr>
          <p:cNvPr id="2" name="Table 1">
            <a:extLst>
              <a:ext uri="{FF2B5EF4-FFF2-40B4-BE49-F238E27FC236}">
                <a16:creationId xmlns:a16="http://schemas.microsoft.com/office/drawing/2014/main" id="{511F0140-189A-528A-A62A-61A7C3EF3AAC}"/>
              </a:ext>
            </a:extLst>
          </p:cNvPr>
          <p:cNvGraphicFramePr>
            <a:graphicFrameLocks noGrp="1"/>
          </p:cNvGraphicFramePr>
          <p:nvPr/>
        </p:nvGraphicFramePr>
        <p:xfrm>
          <a:off x="3282722" y="1091322"/>
          <a:ext cx="5623380" cy="5305994"/>
        </p:xfrm>
        <a:graphic>
          <a:graphicData uri="http://schemas.openxmlformats.org/drawingml/2006/table">
            <a:tbl>
              <a:tblPr firstRow="1" firstCol="1" bandRow="1">
                <a:tableStyleId>{F9A1F375-83D2-49B6-B6D9-1E75FAB2CD22}</a:tableStyleId>
              </a:tblPr>
              <a:tblGrid>
                <a:gridCol w="1964690">
                  <a:extLst>
                    <a:ext uri="{9D8B030D-6E8A-4147-A177-3AD203B41FA5}">
                      <a16:colId xmlns:a16="http://schemas.microsoft.com/office/drawing/2014/main" val="137446605"/>
                    </a:ext>
                  </a:extLst>
                </a:gridCol>
                <a:gridCol w="407040">
                  <a:extLst>
                    <a:ext uri="{9D8B030D-6E8A-4147-A177-3AD203B41FA5}">
                      <a16:colId xmlns:a16="http://schemas.microsoft.com/office/drawing/2014/main" val="3799853233"/>
                    </a:ext>
                  </a:extLst>
                </a:gridCol>
                <a:gridCol w="407040">
                  <a:extLst>
                    <a:ext uri="{9D8B030D-6E8A-4147-A177-3AD203B41FA5}">
                      <a16:colId xmlns:a16="http://schemas.microsoft.com/office/drawing/2014/main" val="953805007"/>
                    </a:ext>
                  </a:extLst>
                </a:gridCol>
                <a:gridCol w="402370">
                  <a:extLst>
                    <a:ext uri="{9D8B030D-6E8A-4147-A177-3AD203B41FA5}">
                      <a16:colId xmlns:a16="http://schemas.microsoft.com/office/drawing/2014/main" val="2682611648"/>
                    </a:ext>
                  </a:extLst>
                </a:gridCol>
                <a:gridCol w="407040">
                  <a:extLst>
                    <a:ext uri="{9D8B030D-6E8A-4147-A177-3AD203B41FA5}">
                      <a16:colId xmlns:a16="http://schemas.microsoft.com/office/drawing/2014/main" val="2110181033"/>
                    </a:ext>
                  </a:extLst>
                </a:gridCol>
                <a:gridCol w="407040">
                  <a:extLst>
                    <a:ext uri="{9D8B030D-6E8A-4147-A177-3AD203B41FA5}">
                      <a16:colId xmlns:a16="http://schemas.microsoft.com/office/drawing/2014/main" val="3426294764"/>
                    </a:ext>
                  </a:extLst>
                </a:gridCol>
                <a:gridCol w="407040">
                  <a:extLst>
                    <a:ext uri="{9D8B030D-6E8A-4147-A177-3AD203B41FA5}">
                      <a16:colId xmlns:a16="http://schemas.microsoft.com/office/drawing/2014/main" val="2867590483"/>
                    </a:ext>
                  </a:extLst>
                </a:gridCol>
                <a:gridCol w="407040">
                  <a:extLst>
                    <a:ext uri="{9D8B030D-6E8A-4147-A177-3AD203B41FA5}">
                      <a16:colId xmlns:a16="http://schemas.microsoft.com/office/drawing/2014/main" val="3003385167"/>
                    </a:ext>
                  </a:extLst>
                </a:gridCol>
                <a:gridCol w="407040">
                  <a:extLst>
                    <a:ext uri="{9D8B030D-6E8A-4147-A177-3AD203B41FA5}">
                      <a16:colId xmlns:a16="http://schemas.microsoft.com/office/drawing/2014/main" val="1991890391"/>
                    </a:ext>
                  </a:extLst>
                </a:gridCol>
                <a:gridCol w="407040">
                  <a:extLst>
                    <a:ext uri="{9D8B030D-6E8A-4147-A177-3AD203B41FA5}">
                      <a16:colId xmlns:a16="http://schemas.microsoft.com/office/drawing/2014/main" val="1280413329"/>
                    </a:ext>
                  </a:extLst>
                </a:gridCol>
              </a:tblGrid>
              <a:tr h="2381184">
                <a:tc>
                  <a:txBody>
                    <a:bodyPr/>
                    <a:lstStyle/>
                    <a:p>
                      <a:pPr>
                        <a:lnSpc>
                          <a:spcPct val="115000"/>
                        </a:lnSpc>
                      </a:pPr>
                      <a:endParaRPr lang="en-US" sz="2000" b="0" i="0" dirty="0">
                        <a:effectLst/>
                        <a:latin typeface="Roboto" panose="02000000000000000000" pitchFamily="2" charset="0"/>
                        <a:ea typeface="Roboto" panose="02000000000000000000" pitchFamily="2" charset="0"/>
                      </a:endParaRPr>
                    </a:p>
                  </a:txBody>
                  <a:tcPr marL="45720" marR="45720" anchor="b"/>
                </a:tc>
                <a:tc>
                  <a:txBody>
                    <a:bodyPr/>
                    <a:lstStyle/>
                    <a:p>
                      <a:pPr marL="71755" marR="71755">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Executables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Configuration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Unstructured Data</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Databases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Credentials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Logs</a:t>
                      </a:r>
                    </a:p>
                  </a:txBody>
                  <a:tcPr marL="45720" marR="45720" vert="vert270" anchor="b">
                    <a:solidFill>
                      <a:srgbClr val="FFF2CC"/>
                    </a:solidFill>
                  </a:tcPr>
                </a:tc>
                <a:tc>
                  <a:txBody>
                    <a:bodyPr/>
                    <a:lstStyle/>
                    <a:p>
                      <a:pPr marL="71755" marR="71755">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PII</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Packets</a:t>
                      </a:r>
                    </a:p>
                  </a:txBody>
                  <a:tcPr marL="45720" marR="45720" vert="vert270" anchor="b">
                    <a:solidFill>
                      <a:srgbClr val="D9EAD3"/>
                    </a:solidFill>
                  </a:tcPr>
                </a:tc>
                <a:tc>
                  <a:txBody>
                    <a:bodyPr/>
                    <a:lstStyle/>
                    <a:p>
                      <a:pPr marL="71755" marR="71755">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Memory</a:t>
                      </a:r>
                    </a:p>
                  </a:txBody>
                  <a:tcPr marL="45720" marR="45720" vert="vert270" anchor="b">
                    <a:solidFill>
                      <a:srgbClr val="DBE5F1"/>
                    </a:solidFill>
                  </a:tcPr>
                </a:tc>
                <a:extLst>
                  <a:ext uri="{0D108BD9-81ED-4DB2-BD59-A6C34878D82A}">
                    <a16:rowId xmlns:a16="http://schemas.microsoft.com/office/drawing/2014/main" val="2298825427"/>
                  </a:ext>
                </a:extLst>
              </a:tr>
              <a:tr h="31878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Confidentiality</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extLst>
                  <a:ext uri="{0D108BD9-81ED-4DB2-BD59-A6C34878D82A}">
                    <a16:rowId xmlns:a16="http://schemas.microsoft.com/office/drawing/2014/main" val="1472503767"/>
                  </a:ext>
                </a:extLst>
              </a:tr>
              <a:tr h="344729">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Integrity</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extLst>
                  <a:ext uri="{0D108BD9-81ED-4DB2-BD59-A6C34878D82A}">
                    <a16:rowId xmlns:a16="http://schemas.microsoft.com/office/drawing/2014/main" val="2466063901"/>
                  </a:ext>
                </a:extLst>
              </a:tr>
              <a:tr h="32717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Availability</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793048748"/>
                  </a:ext>
                </a:extLst>
              </a:tr>
              <a:tr h="302003">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Non-repudiation</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3624796865"/>
                  </a:ext>
                </a:extLst>
              </a:tr>
              <a:tr h="344729">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Authenticity</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2683080927"/>
                  </a:ext>
                </a:extLst>
              </a:tr>
              <a:tr h="117446">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Accountability</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569586235"/>
                  </a:ext>
                </a:extLst>
              </a:tr>
              <a:tr h="202116">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Authorization</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solidFill>
                      <a:schemeClr val="bg2">
                        <a:lumMod val="40000"/>
                        <a:lumOff val="60000"/>
                      </a:schemeClr>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 </a:t>
                      </a:r>
                    </a:p>
                  </a:txBody>
                  <a:tcPr marL="45720" marR="45720" anchor="b"/>
                </a:tc>
                <a:extLst>
                  <a:ext uri="{0D108BD9-81ED-4DB2-BD59-A6C34878D82A}">
                    <a16:rowId xmlns:a16="http://schemas.microsoft.com/office/drawing/2014/main" val="2163386789"/>
                  </a:ext>
                </a:extLst>
              </a:tr>
            </a:tbl>
          </a:graphicData>
        </a:graphic>
      </p:graphicFrame>
      <p:sp>
        <p:nvSpPr>
          <p:cNvPr id="3" name="Rectangle 2">
            <a:extLst>
              <a:ext uri="{FF2B5EF4-FFF2-40B4-BE49-F238E27FC236}">
                <a16:creationId xmlns:a16="http://schemas.microsoft.com/office/drawing/2014/main" id="{6584D026-3D54-A11F-CB30-88CA9C582E42}"/>
              </a:ext>
            </a:extLst>
          </p:cNvPr>
          <p:cNvSpPr/>
          <p:nvPr/>
        </p:nvSpPr>
        <p:spPr>
          <a:xfrm>
            <a:off x="3248025" y="1023183"/>
            <a:ext cx="1990725" cy="24439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2037918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46C6A967-B663-2981-D74C-CD93313F1029}"/>
              </a:ext>
            </a:extLst>
          </p:cNvPr>
          <p:cNvPicPr>
            <a:picLocks noChangeAspect="1"/>
          </p:cNvPicPr>
          <p:nvPr/>
        </p:nvPicPr>
        <p:blipFill>
          <a:blip r:embed="rId3"/>
          <a:stretch>
            <a:fillRect/>
          </a:stretch>
        </p:blipFill>
        <p:spPr>
          <a:xfrm>
            <a:off x="467710" y="1048076"/>
            <a:ext cx="11253404" cy="5349240"/>
          </a:xfrm>
          <a:prstGeom prst="rect">
            <a:avLst/>
          </a:prstGeom>
          <a:ln w="12700">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Global Requirements Catalog</a:t>
            </a:r>
            <a:endParaRPr dirty="0"/>
          </a:p>
        </p:txBody>
      </p:sp>
    </p:spTree>
    <p:extLst>
      <p:ext uri="{BB962C8B-B14F-4D97-AF65-F5344CB8AC3E}">
        <p14:creationId xmlns:p14="http://schemas.microsoft.com/office/powerpoint/2010/main" val="2732503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42EFE68-5FD2-5BF8-8F13-97FDDBD1CAA6}"/>
              </a:ext>
            </a:extLst>
          </p:cNvPr>
          <p:cNvPicPr>
            <a:picLocks noChangeAspect="1"/>
          </p:cNvPicPr>
          <p:nvPr/>
        </p:nvPicPr>
        <p:blipFill>
          <a:blip r:embed="rId3"/>
          <a:stretch>
            <a:fillRect/>
          </a:stretch>
        </p:blipFill>
        <p:spPr>
          <a:xfrm>
            <a:off x="2208212" y="1337306"/>
            <a:ext cx="7772400" cy="506001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Tailored Cybersecurity Requirements</a:t>
            </a:r>
            <a:endParaRPr dirty="0"/>
          </a:p>
        </p:txBody>
      </p:sp>
    </p:spTree>
    <p:extLst>
      <p:ext uri="{BB962C8B-B14F-4D97-AF65-F5344CB8AC3E}">
        <p14:creationId xmlns:p14="http://schemas.microsoft.com/office/powerpoint/2010/main" val="1139334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Macro Cybersecurity Requirement</a:t>
            </a:r>
            <a:endParaRPr dirty="0"/>
          </a:p>
        </p:txBody>
      </p:sp>
      <p:pic>
        <p:nvPicPr>
          <p:cNvPr id="6" name="Picture 5">
            <a:extLst>
              <a:ext uri="{FF2B5EF4-FFF2-40B4-BE49-F238E27FC236}">
                <a16:creationId xmlns:a16="http://schemas.microsoft.com/office/drawing/2014/main" id="{E3BE58F5-6CBA-4221-8C2A-EF467C470A04}"/>
              </a:ext>
            </a:extLst>
          </p:cNvPr>
          <p:cNvPicPr>
            <a:picLocks noChangeAspect="1"/>
          </p:cNvPicPr>
          <p:nvPr/>
        </p:nvPicPr>
        <p:blipFill>
          <a:blip r:embed="rId3"/>
          <a:stretch>
            <a:fillRect/>
          </a:stretch>
        </p:blipFill>
        <p:spPr>
          <a:xfrm>
            <a:off x="2208212" y="1245328"/>
            <a:ext cx="6087012" cy="5151987"/>
          </a:xfrm>
          <a:prstGeom prst="rect">
            <a:avLst/>
          </a:prstGeom>
        </p:spPr>
      </p:pic>
    </p:spTree>
    <p:extLst>
      <p:ext uri="{BB962C8B-B14F-4D97-AF65-F5344CB8AC3E}">
        <p14:creationId xmlns:p14="http://schemas.microsoft.com/office/powerpoint/2010/main" val="3587634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6F8470D7-4089-3170-5FA9-33533A8AAD9A}"/>
              </a:ext>
            </a:extLst>
          </p:cNvPr>
          <p:cNvPicPr>
            <a:picLocks noChangeAspect="1"/>
          </p:cNvPicPr>
          <p:nvPr/>
        </p:nvPicPr>
        <p:blipFill>
          <a:blip r:embed="rId3"/>
          <a:stretch>
            <a:fillRect/>
          </a:stretch>
        </p:blipFill>
        <p:spPr>
          <a:xfrm>
            <a:off x="455375" y="2251004"/>
            <a:ext cx="11384128" cy="2816952"/>
          </a:xfrm>
          <a:prstGeom prst="rect">
            <a:avLst/>
          </a:prstGeom>
          <a:ln w="12700">
            <a:solidFill>
              <a:schemeClr val="tx1"/>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Macro Cybersecurity Requirement Example (SecOC</a:t>
            </a:r>
            <a:r>
              <a:rPr lang="en-US" baseline="30000" dirty="0">
                <a:solidFill>
                  <a:srgbClr val="0070C0"/>
                </a:solidFill>
              </a:rPr>
              <a:t> *</a:t>
            </a:r>
            <a:r>
              <a:rPr lang="en" dirty="0"/>
              <a:t>)</a:t>
            </a:r>
            <a:endParaRPr dirty="0"/>
          </a:p>
        </p:txBody>
      </p:sp>
      <p:sp>
        <p:nvSpPr>
          <p:cNvPr id="5" name="Right Arrow 4">
            <a:extLst>
              <a:ext uri="{FF2B5EF4-FFF2-40B4-BE49-F238E27FC236}">
                <a16:creationId xmlns:a16="http://schemas.microsoft.com/office/drawing/2014/main" id="{6E345A34-C1C2-FFA1-4D6D-23F39D2A8A41}"/>
              </a:ext>
            </a:extLst>
          </p:cNvPr>
          <p:cNvSpPr/>
          <p:nvPr/>
        </p:nvSpPr>
        <p:spPr>
          <a:xfrm>
            <a:off x="155906" y="4156006"/>
            <a:ext cx="188068" cy="51880"/>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7" name="Right Arrow 6">
            <a:extLst>
              <a:ext uri="{FF2B5EF4-FFF2-40B4-BE49-F238E27FC236}">
                <a16:creationId xmlns:a16="http://schemas.microsoft.com/office/drawing/2014/main" id="{D914C5ED-F1B0-6DA0-136D-524356261FF9}"/>
              </a:ext>
            </a:extLst>
          </p:cNvPr>
          <p:cNvSpPr/>
          <p:nvPr/>
        </p:nvSpPr>
        <p:spPr>
          <a:xfrm flipV="1">
            <a:off x="155906" y="4475025"/>
            <a:ext cx="188068" cy="51879"/>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8" name="Right Arrow 7">
            <a:extLst>
              <a:ext uri="{FF2B5EF4-FFF2-40B4-BE49-F238E27FC236}">
                <a16:creationId xmlns:a16="http://schemas.microsoft.com/office/drawing/2014/main" id="{971F3CAC-1A10-0683-DA21-38448BE9A5B0}"/>
              </a:ext>
            </a:extLst>
          </p:cNvPr>
          <p:cNvSpPr/>
          <p:nvPr/>
        </p:nvSpPr>
        <p:spPr>
          <a:xfrm flipV="1">
            <a:off x="155906" y="4812961"/>
            <a:ext cx="188068" cy="51879"/>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9" name="Right Arrow 8">
            <a:extLst>
              <a:ext uri="{FF2B5EF4-FFF2-40B4-BE49-F238E27FC236}">
                <a16:creationId xmlns:a16="http://schemas.microsoft.com/office/drawing/2014/main" id="{5ECCDF35-549A-5891-8F2E-3C1C8FCDF710}"/>
              </a:ext>
            </a:extLst>
          </p:cNvPr>
          <p:cNvSpPr/>
          <p:nvPr/>
        </p:nvSpPr>
        <p:spPr>
          <a:xfrm>
            <a:off x="155906" y="3510232"/>
            <a:ext cx="188068" cy="51880"/>
          </a:xfrm>
          <a:prstGeom prst="rightArrow">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TextBox 9">
            <a:extLst>
              <a:ext uri="{FF2B5EF4-FFF2-40B4-BE49-F238E27FC236}">
                <a16:creationId xmlns:a16="http://schemas.microsoft.com/office/drawing/2014/main" id="{772D4C46-A53B-258E-34A5-B7391088B2BB}"/>
              </a:ext>
            </a:extLst>
          </p:cNvPr>
          <p:cNvSpPr txBox="1"/>
          <p:nvPr/>
        </p:nvSpPr>
        <p:spPr>
          <a:xfrm>
            <a:off x="0" y="6596390"/>
            <a:ext cx="3119895" cy="261610"/>
          </a:xfrm>
          <a:prstGeom prst="rect">
            <a:avLst/>
          </a:prstGeom>
          <a:noFill/>
        </p:spPr>
        <p:txBody>
          <a:bodyPr wrap="square">
            <a:spAutoFit/>
          </a:bodyPr>
          <a:lstStyle/>
          <a:p>
            <a:r>
              <a:rPr lang="en-US" sz="1100" dirty="0">
                <a:solidFill>
                  <a:srgbClr val="0070C0"/>
                </a:solidFill>
                <a:latin typeface="Roboto" panose="02000000000000000000" pitchFamily="2" charset="0"/>
                <a:ea typeface="Roboto" panose="02000000000000000000" pitchFamily="2" charset="0"/>
              </a:rPr>
              <a:t>* SecOC Security Profile 1 (link in references) </a:t>
            </a:r>
          </a:p>
        </p:txBody>
      </p:sp>
    </p:spTree>
    <p:extLst>
      <p:ext uri="{BB962C8B-B14F-4D97-AF65-F5344CB8AC3E}">
        <p14:creationId xmlns:p14="http://schemas.microsoft.com/office/powerpoint/2010/main" val="329517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D3AE501-D468-693B-4D2C-DC550C6A246E}"/>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3CF2DF78-E228-0E14-5919-8E4E3D033D5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Applying the Taxonomy</a:t>
            </a:r>
            <a:endParaRPr sz="6600" dirty="0"/>
          </a:p>
        </p:txBody>
      </p:sp>
    </p:spTree>
    <p:extLst>
      <p:ext uri="{BB962C8B-B14F-4D97-AF65-F5344CB8AC3E}">
        <p14:creationId xmlns:p14="http://schemas.microsoft.com/office/powerpoint/2010/main" val="1732307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08414A97-D4D0-76C8-221E-F3D7B211A0B8}"/>
              </a:ext>
            </a:extLst>
          </p:cNvPr>
          <p:cNvPicPr>
            <a:picLocks noChangeAspect="1"/>
          </p:cNvPicPr>
          <p:nvPr/>
        </p:nvPicPr>
        <p:blipFill>
          <a:blip r:embed="rId3"/>
          <a:stretch>
            <a:fillRect/>
          </a:stretch>
        </p:blipFill>
        <p:spPr>
          <a:xfrm>
            <a:off x="378534" y="1425643"/>
            <a:ext cx="11682275" cy="458058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Model Element Attributes</a:t>
            </a:r>
            <a:endParaRPr dirty="0"/>
          </a:p>
        </p:txBody>
      </p:sp>
    </p:spTree>
    <p:extLst>
      <p:ext uri="{BB962C8B-B14F-4D97-AF65-F5344CB8AC3E}">
        <p14:creationId xmlns:p14="http://schemas.microsoft.com/office/powerpoint/2010/main" val="85278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6B49E07E-2839-F839-48F9-5B26C2545EA8}"/>
              </a:ext>
            </a:extLst>
          </p:cNvPr>
          <p:cNvPicPr>
            <a:picLocks noChangeAspect="1"/>
          </p:cNvPicPr>
          <p:nvPr/>
        </p:nvPicPr>
        <p:blipFill>
          <a:blip r:embed="rId3"/>
          <a:stretch>
            <a:fillRect/>
          </a:stretch>
        </p:blipFill>
        <p:spPr>
          <a:xfrm>
            <a:off x="421024" y="826616"/>
            <a:ext cx="11308114" cy="5568696"/>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Terminology </a:t>
            </a:r>
            <a:r>
              <a:rPr lang="en" baseline="30000" dirty="0">
                <a:solidFill>
                  <a:srgbClr val="0070C0"/>
                </a:solidFill>
              </a:rPr>
              <a:t>*</a:t>
            </a:r>
            <a:endParaRPr baseline="30000" dirty="0">
              <a:solidFill>
                <a:srgbClr val="0070C0"/>
              </a:solidFill>
            </a:endParaRPr>
          </a:p>
        </p:txBody>
      </p:sp>
      <p:sp>
        <p:nvSpPr>
          <p:cNvPr id="5" name="TextBox 4">
            <a:extLst>
              <a:ext uri="{FF2B5EF4-FFF2-40B4-BE49-F238E27FC236}">
                <a16:creationId xmlns:a16="http://schemas.microsoft.com/office/drawing/2014/main" id="{230A4683-3503-A3BB-6232-F58393C52B4E}"/>
              </a:ext>
            </a:extLst>
          </p:cNvPr>
          <p:cNvSpPr txBox="1"/>
          <p:nvPr/>
        </p:nvSpPr>
        <p:spPr>
          <a:xfrm>
            <a:off x="0" y="6596390"/>
            <a:ext cx="5568381" cy="261610"/>
          </a:xfrm>
          <a:prstGeom prst="rect">
            <a:avLst/>
          </a:prstGeom>
          <a:noFill/>
        </p:spPr>
        <p:txBody>
          <a:bodyPr wrap="square" rtlCol="0">
            <a:spAutoFit/>
          </a:bodyPr>
          <a:lstStyle/>
          <a:p>
            <a:r>
              <a:rPr lang="en-US" sz="1100" dirty="0">
                <a:solidFill>
                  <a:srgbClr val="0070C0"/>
                </a:solidFill>
                <a:latin typeface="Roboto" panose="02000000000000000000" pitchFamily="2" charset="0"/>
                <a:ea typeface="Roboto" panose="02000000000000000000" pitchFamily="2" charset="0"/>
              </a:rPr>
              <a:t>*</a:t>
            </a:r>
            <a:r>
              <a:rPr lang="en-US" sz="1100" dirty="0">
                <a:latin typeface="Roboto" panose="02000000000000000000" pitchFamily="2" charset="0"/>
                <a:ea typeface="Roboto" panose="02000000000000000000" pitchFamily="2" charset="0"/>
              </a:rPr>
              <a:t> </a:t>
            </a:r>
            <a:r>
              <a:rPr lang="en-US" sz="1100" dirty="0">
                <a:solidFill>
                  <a:srgbClr val="0070C0"/>
                </a:solidFill>
                <a:latin typeface="Roboto" panose="02000000000000000000" pitchFamily="2" charset="0"/>
                <a:ea typeface="Roboto" panose="02000000000000000000" pitchFamily="2" charset="0"/>
              </a:rPr>
              <a:t>based on threat modeling glossary diagram by Steven and Migues (link in references)</a:t>
            </a:r>
            <a:r>
              <a:rPr lang="en-US" sz="1100" dirty="0">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299842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E7CE181B-DEA6-15CE-7AFF-61975FE7511C}"/>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565EE78B-69EA-8B41-4A71-ED0AB6EE8265}"/>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Modeling Tool Rules</a:t>
            </a:r>
            <a:endParaRPr dirty="0"/>
          </a:p>
        </p:txBody>
      </p:sp>
      <p:sp>
        <p:nvSpPr>
          <p:cNvPr id="5" name="TextBox 4">
            <a:extLst>
              <a:ext uri="{FF2B5EF4-FFF2-40B4-BE49-F238E27FC236}">
                <a16:creationId xmlns:a16="http://schemas.microsoft.com/office/drawing/2014/main" id="{E3AA6609-F09E-6B60-B73F-819D348D4131}"/>
              </a:ext>
            </a:extLst>
          </p:cNvPr>
          <p:cNvSpPr txBox="1"/>
          <p:nvPr/>
        </p:nvSpPr>
        <p:spPr>
          <a:xfrm>
            <a:off x="455496" y="1256946"/>
            <a:ext cx="11277832" cy="5047536"/>
          </a:xfrm>
          <a:prstGeom prst="rect">
            <a:avLst/>
          </a:prstGeom>
          <a:solidFill>
            <a:schemeClr val="lt1"/>
          </a:solidFill>
          <a:ln>
            <a:solidFill>
              <a:schemeClr val="tx1"/>
            </a:solidFill>
          </a:ln>
          <a:effectLst>
            <a:outerShdw blurRad="50800" dist="38100" dir="2700000" algn="tl" rotWithShape="0">
              <a:prstClr val="black">
                <a:alpha val="40000"/>
              </a:prstClr>
            </a:outerShdw>
          </a:effectLst>
        </p:spPr>
        <p:txBody>
          <a:bodyPr wrap="square">
            <a:spAutoFit/>
          </a:bodyPr>
          <a:lstStyle/>
          <a:p>
            <a:pPr>
              <a:spcAft>
                <a:spcPts val="1200"/>
              </a:spcAft>
            </a:pPr>
            <a:r>
              <a:rPr lang="en-US" sz="2400" b="1" dirty="0">
                <a:solidFill>
                  <a:srgbClr val="0070C0"/>
                </a:solidFill>
                <a:latin typeface="Roboto" panose="02000000000000000000" pitchFamily="2" charset="0"/>
                <a:ea typeface="Roboto" panose="02000000000000000000" pitchFamily="2" charset="0"/>
              </a:rPr>
              <a:t>Title</a:t>
            </a:r>
          </a:p>
          <a:p>
            <a:pPr>
              <a:spcAft>
                <a:spcPts val="1200"/>
              </a:spcAft>
            </a:pPr>
            <a:r>
              <a:rPr lang="en-US" sz="2000" dirty="0">
                <a:latin typeface="Roboto" panose="02000000000000000000" pitchFamily="2" charset="0"/>
                <a:ea typeface="Roboto" panose="02000000000000000000" pitchFamily="2" charset="0"/>
              </a:rPr>
              <a:t>TT_4: Data transmitted over custom protocol data flow may be corrupted or modified</a:t>
            </a:r>
            <a:endParaRPr lang="en-US" dirty="0">
              <a:latin typeface="Roboto" panose="02000000000000000000" pitchFamily="2" charset="0"/>
              <a:ea typeface="Roboto" panose="02000000000000000000" pitchFamily="2" charset="0"/>
            </a:endParaRPr>
          </a:p>
          <a:p>
            <a:pPr>
              <a:spcAft>
                <a:spcPts val="1200"/>
              </a:spcAft>
            </a:pPr>
            <a:r>
              <a:rPr lang="en-US" sz="2400" b="1" dirty="0">
                <a:solidFill>
                  <a:srgbClr val="0070C0"/>
                </a:solidFill>
                <a:latin typeface="Roboto" panose="02000000000000000000" pitchFamily="2" charset="0"/>
                <a:ea typeface="Roboto" panose="02000000000000000000" pitchFamily="2" charset="0"/>
              </a:rPr>
              <a:t>Script with CRT Attributes</a:t>
            </a:r>
          </a:p>
          <a:p>
            <a:pPr>
              <a:spcAft>
                <a:spcPts val="1200"/>
              </a:spcAft>
            </a:pPr>
            <a:r>
              <a:rPr lang="en-US" sz="2000" b="1" dirty="0">
                <a:latin typeface="Courier New" panose="02070309020205020404" pitchFamily="49" charset="0"/>
                <a:ea typeface="Roboto" panose="02000000000000000000" pitchFamily="2" charset="0"/>
                <a:cs typeface="Courier New" panose="02070309020205020404" pitchFamily="49" charset="0"/>
              </a:rPr>
              <a:t>source is [Generic Process] and target is [Generic Process] and (flow crosses [Network Boundary] or flow crosses [Machine Boundary] or flow crosses [Interprocess Boundary]) and (flow.[Custom Protocol] is 'Yes' and flow.[Integrity Check(Dataflow)] is 'None')</a:t>
            </a:r>
            <a:endParaRPr lang="en-US" dirty="0">
              <a:latin typeface="Roboto" panose="02000000000000000000" pitchFamily="2" charset="0"/>
              <a:ea typeface="Roboto" panose="02000000000000000000" pitchFamily="2" charset="0"/>
            </a:endParaRPr>
          </a:p>
          <a:p>
            <a:pPr>
              <a:spcAft>
                <a:spcPts val="1200"/>
              </a:spcAft>
            </a:pPr>
            <a:r>
              <a:rPr lang="en-US" sz="2400" b="1" dirty="0">
                <a:solidFill>
                  <a:srgbClr val="0070C0"/>
                </a:solidFill>
                <a:latin typeface="Roboto" panose="02000000000000000000" pitchFamily="2" charset="0"/>
                <a:ea typeface="Roboto" panose="02000000000000000000" pitchFamily="2" charset="0"/>
              </a:rPr>
              <a:t>Rule description</a:t>
            </a:r>
          </a:p>
          <a:p>
            <a:r>
              <a:rPr lang="en-US" sz="2000" dirty="0">
                <a:latin typeface="Roboto" panose="02000000000000000000" pitchFamily="2" charset="0"/>
                <a:ea typeface="Roboto" panose="02000000000000000000" pitchFamily="2" charset="0"/>
              </a:rPr>
              <a:t>Data transmitted over custom protocol data flow '{flow.Name}', from source process ‘{source.Name}’ to target process ‘{target.Name}’, may be corrupted or modified accidentally, and it may lead to the loss of integrity on data being transmitted and target process '{target.Name}' may receive incorrect data, because there is no proper integrity check mechanism being used with the custom protocol data flow ‘{flow.Name}’.</a:t>
            </a:r>
          </a:p>
        </p:txBody>
      </p:sp>
    </p:spTree>
    <p:extLst>
      <p:ext uri="{BB962C8B-B14F-4D97-AF65-F5344CB8AC3E}">
        <p14:creationId xmlns:p14="http://schemas.microsoft.com/office/powerpoint/2010/main" val="10447078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4B5AF10A-2D0D-97AA-9B1B-84C0052DA6B7}"/>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1A0F96F3-1D05-013E-6DA9-861F62BC9B43}"/>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Quality of Results</a:t>
            </a:r>
            <a:endParaRPr dirty="0"/>
          </a:p>
        </p:txBody>
      </p:sp>
      <p:graphicFrame>
        <p:nvGraphicFramePr>
          <p:cNvPr id="6" name="Table 5">
            <a:extLst>
              <a:ext uri="{FF2B5EF4-FFF2-40B4-BE49-F238E27FC236}">
                <a16:creationId xmlns:a16="http://schemas.microsoft.com/office/drawing/2014/main" id="{A49D0B4F-7D94-B99F-391C-895666EE0792}"/>
              </a:ext>
            </a:extLst>
          </p:cNvPr>
          <p:cNvGraphicFramePr>
            <a:graphicFrameLocks noGrp="1"/>
          </p:cNvGraphicFramePr>
          <p:nvPr>
            <p:extLst>
              <p:ext uri="{D42A27DB-BD31-4B8C-83A1-F6EECF244321}">
                <p14:modId xmlns:p14="http://schemas.microsoft.com/office/powerpoint/2010/main" val="1780522708"/>
              </p:ext>
            </p:extLst>
          </p:nvPr>
        </p:nvGraphicFramePr>
        <p:xfrm>
          <a:off x="3021995" y="1624322"/>
          <a:ext cx="8227486" cy="2674620"/>
        </p:xfrm>
        <a:graphic>
          <a:graphicData uri="http://schemas.openxmlformats.org/drawingml/2006/table">
            <a:tbl>
              <a:tblPr/>
              <a:tblGrid>
                <a:gridCol w="1844614">
                  <a:extLst>
                    <a:ext uri="{9D8B030D-6E8A-4147-A177-3AD203B41FA5}">
                      <a16:colId xmlns:a16="http://schemas.microsoft.com/office/drawing/2014/main" val="2067049246"/>
                    </a:ext>
                  </a:extLst>
                </a:gridCol>
                <a:gridCol w="6382872">
                  <a:extLst>
                    <a:ext uri="{9D8B030D-6E8A-4147-A177-3AD203B41FA5}">
                      <a16:colId xmlns:a16="http://schemas.microsoft.com/office/drawing/2014/main" val="3572207435"/>
                    </a:ext>
                  </a:extLst>
                </a:gridCol>
              </a:tblGrid>
              <a:tr h="149825">
                <a:tc>
                  <a:txBody>
                    <a:bodyPr/>
                    <a:lstStyle/>
                    <a:p>
                      <a:pPr algn="l" fontAlgn="b"/>
                      <a:r>
                        <a:rPr lang="en-US" sz="1400" b="1" i="0" u="none" strike="noStrike" dirty="0">
                          <a:solidFill>
                            <a:srgbClr val="000000"/>
                          </a:solidFill>
                          <a:effectLst/>
                          <a:latin typeface="Calibri" panose="020F0502020204030204" pitchFamily="34" charset="0"/>
                        </a:rPr>
                        <a:t>Category</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fontAlgn="b"/>
                      <a:r>
                        <a:rPr lang="en-US" sz="1400" b="1" i="0" u="none" strike="noStrike" dirty="0">
                          <a:solidFill>
                            <a:srgbClr val="000000"/>
                          </a:solidFill>
                          <a:effectLst/>
                          <a:latin typeface="Calibri" panose="020F0502020204030204" pitchFamily="34" charset="0"/>
                        </a:rPr>
                        <a:t>Title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496412283"/>
                  </a:ext>
                </a:extLst>
              </a:tr>
              <a:tr h="203200">
                <a:tc>
                  <a:txBody>
                    <a:bodyPr/>
                    <a:lstStyle/>
                    <a:p>
                      <a:pPr algn="l" fontAlgn="b"/>
                      <a:r>
                        <a:rPr lang="en-US" sz="1400" b="0" i="0" u="none" strike="noStrike" dirty="0">
                          <a:solidFill>
                            <a:srgbClr val="000000"/>
                          </a:solidFill>
                          <a:effectLst/>
                          <a:latin typeface="Calibri" panose="020F0502020204030204" pitchFamily="34" charset="0"/>
                        </a:rPr>
                        <a:t>Spoofing</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Spoofing the core service Process</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1757106"/>
                  </a:ext>
                </a:extLst>
              </a:tr>
              <a:tr h="203200">
                <a:tc>
                  <a:txBody>
                    <a:bodyPr/>
                    <a:lstStyle/>
                    <a:p>
                      <a:pPr algn="l" fontAlgn="b"/>
                      <a:r>
                        <a:rPr lang="en-US" sz="1400" b="0" i="0" u="none" strike="noStrike" dirty="0">
                          <a:solidFill>
                            <a:srgbClr val="000000"/>
                          </a:solidFill>
                          <a:effectLst/>
                          <a:latin typeface="Calibri" panose="020F0502020204030204" pitchFamily="34" charset="0"/>
                        </a:rPr>
                        <a:t>Spoofing</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Spoofing the console interface Process</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2240388"/>
                  </a:ext>
                </a:extLst>
              </a:tr>
              <a:tr h="203200">
                <a:tc>
                  <a:txBody>
                    <a:bodyPr/>
                    <a:lstStyle/>
                    <a:p>
                      <a:pPr algn="l" fontAlgn="b"/>
                      <a:r>
                        <a:rPr lang="en-US" sz="1400" b="0" i="0" u="none" strike="noStrike">
                          <a:solidFill>
                            <a:srgbClr val="000000"/>
                          </a:solidFill>
                          <a:effectLst/>
                          <a:latin typeface="Calibri" panose="020F0502020204030204" pitchFamily="34" charset="0"/>
                        </a:rPr>
                        <a:t>Tampering</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Potential Lack of Input Validation for core service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9335925"/>
                  </a:ext>
                </a:extLst>
              </a:tr>
              <a:tr h="203200">
                <a:tc>
                  <a:txBody>
                    <a:bodyPr/>
                    <a:lstStyle/>
                    <a:p>
                      <a:pPr algn="l" fontAlgn="b"/>
                      <a:r>
                        <a:rPr lang="en-US" sz="1400" b="0" i="0" u="none" strike="noStrike">
                          <a:solidFill>
                            <a:srgbClr val="000000"/>
                          </a:solidFill>
                          <a:effectLst/>
                          <a:latin typeface="Calibri" panose="020F0502020204030204" pitchFamily="34" charset="0"/>
                        </a:rPr>
                        <a:t>Repudiation</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Potential Data Repudiation by core service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8114370"/>
                  </a:ext>
                </a:extLst>
              </a:tr>
              <a:tr h="203200">
                <a:tc>
                  <a:txBody>
                    <a:bodyPr/>
                    <a:lstStyle/>
                    <a:p>
                      <a:pPr algn="l" fontAlgn="b"/>
                      <a:r>
                        <a:rPr lang="en-US" sz="1400" b="0" i="0" u="none" strike="noStrike">
                          <a:solidFill>
                            <a:srgbClr val="000000"/>
                          </a:solidFill>
                          <a:effectLst/>
                          <a:latin typeface="Calibri" panose="020F0502020204030204" pitchFamily="34" charset="0"/>
                        </a:rPr>
                        <a:t>Information Disclosure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Data Flow Sniffing</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24661"/>
                  </a:ext>
                </a:extLst>
              </a:tr>
              <a:tr h="203200">
                <a:tc>
                  <a:txBody>
                    <a:bodyPr/>
                    <a:lstStyle/>
                    <a:p>
                      <a:pPr algn="l" fontAlgn="b"/>
                      <a:r>
                        <a:rPr lang="en-US" sz="1400" b="0" i="0" u="none" strike="noStrike">
                          <a:solidFill>
                            <a:srgbClr val="000000"/>
                          </a:solidFill>
                          <a:effectLst/>
                          <a:latin typeface="Calibri" panose="020F0502020204030204" pitchFamily="34" charset="0"/>
                        </a:rPr>
                        <a:t>Denial Of Service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Data Flow console interface to core service Is Potentially Interrupted</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2373409"/>
                  </a:ext>
                </a:extLst>
              </a:tr>
              <a:tr h="203200">
                <a:tc>
                  <a:txBody>
                    <a:bodyPr/>
                    <a:lstStyle/>
                    <a:p>
                      <a:pPr algn="l" fontAlgn="b"/>
                      <a:r>
                        <a:rPr lang="en-US" sz="1400" b="0" i="0" u="none" strike="noStrike">
                          <a:solidFill>
                            <a:srgbClr val="000000"/>
                          </a:solidFill>
                          <a:effectLst/>
                          <a:latin typeface="Calibri" panose="020F0502020204030204" pitchFamily="34" charset="0"/>
                        </a:rPr>
                        <a:t>Denial Of Service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Potential Process Crash or Stop for core service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4633083"/>
                  </a:ext>
                </a:extLst>
              </a:tr>
              <a:tr h="203200">
                <a:tc>
                  <a:txBody>
                    <a:bodyPr/>
                    <a:lstStyle/>
                    <a:p>
                      <a:pPr algn="l" fontAlgn="b"/>
                      <a:r>
                        <a:rPr lang="en-US" sz="1400" b="0" i="0" u="none" strike="noStrike">
                          <a:solidFill>
                            <a:srgbClr val="000000"/>
                          </a:solidFill>
                          <a:effectLst/>
                          <a:latin typeface="Calibri" panose="020F0502020204030204" pitchFamily="34" charset="0"/>
                        </a:rPr>
                        <a:t>Elevation Of Privilege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Elevation Using Impersonation</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9831598"/>
                  </a:ext>
                </a:extLst>
              </a:tr>
              <a:tr h="203200">
                <a:tc>
                  <a:txBody>
                    <a:bodyPr/>
                    <a:lstStyle/>
                    <a:p>
                      <a:pPr algn="l" fontAlgn="b"/>
                      <a:r>
                        <a:rPr lang="en-US" sz="1400" b="0" i="0" u="none" strike="noStrike">
                          <a:solidFill>
                            <a:srgbClr val="000000"/>
                          </a:solidFill>
                          <a:effectLst/>
                          <a:latin typeface="Calibri" panose="020F0502020204030204" pitchFamily="34" charset="0"/>
                        </a:rPr>
                        <a:t>Elevation Of Privilege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Cross Site Request Forgery</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85846352"/>
                  </a:ext>
                </a:extLst>
              </a:tr>
              <a:tr h="203200">
                <a:tc>
                  <a:txBody>
                    <a:bodyPr/>
                    <a:lstStyle/>
                    <a:p>
                      <a:pPr algn="l" fontAlgn="b"/>
                      <a:r>
                        <a:rPr lang="en-US" sz="1400" b="0" i="0" u="none" strike="noStrike">
                          <a:solidFill>
                            <a:srgbClr val="000000"/>
                          </a:solidFill>
                          <a:effectLst/>
                          <a:latin typeface="Calibri" panose="020F0502020204030204" pitchFamily="34" charset="0"/>
                        </a:rPr>
                        <a:t>Elevation Of Privilege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Elevation by Changing the Execution Flow in core service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3802722"/>
                  </a:ext>
                </a:extLst>
              </a:tr>
              <a:tr h="203200">
                <a:tc>
                  <a:txBody>
                    <a:bodyPr/>
                    <a:lstStyle/>
                    <a:p>
                      <a:pPr algn="l" fontAlgn="b"/>
                      <a:r>
                        <a:rPr lang="en-US" sz="1400" b="0" i="0" u="none" strike="noStrike">
                          <a:solidFill>
                            <a:srgbClr val="000000"/>
                          </a:solidFill>
                          <a:effectLst/>
                          <a:latin typeface="Calibri" panose="020F0502020204030204" pitchFamily="34" charset="0"/>
                        </a:rPr>
                        <a:t>Elevation Of Privilege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core service May be Subject to Elevation of Privilege Using Remote Code Execution</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11909874"/>
                  </a:ext>
                </a:extLst>
              </a:tr>
            </a:tbl>
          </a:graphicData>
        </a:graphic>
      </p:graphicFrame>
      <p:graphicFrame>
        <p:nvGraphicFramePr>
          <p:cNvPr id="7" name="Table 6">
            <a:extLst>
              <a:ext uri="{FF2B5EF4-FFF2-40B4-BE49-F238E27FC236}">
                <a16:creationId xmlns:a16="http://schemas.microsoft.com/office/drawing/2014/main" id="{94CD8489-7483-ACB7-A5E6-24FD4B60FA57}"/>
              </a:ext>
            </a:extLst>
          </p:cNvPr>
          <p:cNvGraphicFramePr>
            <a:graphicFrameLocks noGrp="1"/>
          </p:cNvGraphicFramePr>
          <p:nvPr>
            <p:extLst>
              <p:ext uri="{D42A27DB-BD31-4B8C-83A1-F6EECF244321}">
                <p14:modId xmlns:p14="http://schemas.microsoft.com/office/powerpoint/2010/main" val="3585330710"/>
              </p:ext>
            </p:extLst>
          </p:nvPr>
        </p:nvGraphicFramePr>
        <p:xfrm>
          <a:off x="3021995" y="5189609"/>
          <a:ext cx="8943278" cy="1114425"/>
        </p:xfrm>
        <a:graphic>
          <a:graphicData uri="http://schemas.openxmlformats.org/drawingml/2006/table">
            <a:tbl>
              <a:tblPr/>
              <a:tblGrid>
                <a:gridCol w="1284602">
                  <a:extLst>
                    <a:ext uri="{9D8B030D-6E8A-4147-A177-3AD203B41FA5}">
                      <a16:colId xmlns:a16="http://schemas.microsoft.com/office/drawing/2014/main" val="3235735780"/>
                    </a:ext>
                  </a:extLst>
                </a:gridCol>
                <a:gridCol w="7658676">
                  <a:extLst>
                    <a:ext uri="{9D8B030D-6E8A-4147-A177-3AD203B41FA5}">
                      <a16:colId xmlns:a16="http://schemas.microsoft.com/office/drawing/2014/main" val="3265731054"/>
                    </a:ext>
                  </a:extLst>
                </a:gridCol>
              </a:tblGrid>
              <a:tr h="203200">
                <a:tc>
                  <a:txBody>
                    <a:bodyPr/>
                    <a:lstStyle/>
                    <a:p>
                      <a:pPr algn="l" fontAlgn="b"/>
                      <a:r>
                        <a:rPr lang="en-US" sz="1400" b="1" i="0" u="none" strike="noStrike" dirty="0">
                          <a:solidFill>
                            <a:srgbClr val="000000"/>
                          </a:solidFill>
                          <a:effectLst/>
                          <a:latin typeface="Calibri" panose="020F0502020204030204" pitchFamily="34" charset="0"/>
                        </a:rPr>
                        <a:t>Category</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fontAlgn="b"/>
                      <a:r>
                        <a:rPr lang="en-US" sz="1400" b="1" i="0" u="none" strike="noStrike" dirty="0">
                          <a:solidFill>
                            <a:srgbClr val="000000"/>
                          </a:solidFill>
                          <a:effectLst/>
                          <a:latin typeface="Calibri" panose="020F0502020204030204" pitchFamily="34" charset="0"/>
                        </a:rPr>
                        <a:t>Title</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908833720"/>
                  </a:ext>
                </a:extLst>
              </a:tr>
              <a:tr h="203200">
                <a:tc>
                  <a:txBody>
                    <a:bodyPr/>
                    <a:lstStyle/>
                    <a:p>
                      <a:pPr algn="l" fontAlgn="b"/>
                      <a:r>
                        <a:rPr lang="en-US" sz="1400" b="0" i="0" u="none" strike="noStrike" dirty="0">
                          <a:solidFill>
                            <a:srgbClr val="000000"/>
                          </a:solidFill>
                          <a:effectLst/>
                          <a:latin typeface="Calibri" panose="020F0502020204030204" pitchFamily="34" charset="0"/>
                        </a:rPr>
                        <a:t>Confidentiality</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TT_1: Sensitive information transmitted over data flow may be disclosed to unauthorized access</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0691867"/>
                  </a:ext>
                </a:extLst>
              </a:tr>
              <a:tr h="203200">
                <a:tc>
                  <a:txBody>
                    <a:bodyPr/>
                    <a:lstStyle/>
                    <a:p>
                      <a:pPr algn="l" fontAlgn="b"/>
                      <a:r>
                        <a:rPr lang="en-US" sz="1400" b="0" i="0" u="none" strike="noStrike" dirty="0">
                          <a:solidFill>
                            <a:srgbClr val="000000"/>
                          </a:solidFill>
                          <a:effectLst/>
                          <a:latin typeface="Calibri" panose="020F0502020204030204" pitchFamily="34" charset="0"/>
                        </a:rPr>
                        <a:t>Integrity</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TT_4: Data transmitted over custom protocol data flow may be corrupted or modified</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4147072"/>
                  </a:ext>
                </a:extLst>
              </a:tr>
              <a:tr h="203200">
                <a:tc>
                  <a:txBody>
                    <a:bodyPr/>
                    <a:lstStyle/>
                    <a:p>
                      <a:pPr algn="l" fontAlgn="b"/>
                      <a:r>
                        <a:rPr lang="en-US" sz="1400" b="0" i="0" u="none" strike="noStrike">
                          <a:solidFill>
                            <a:srgbClr val="000000"/>
                          </a:solidFill>
                          <a:effectLst/>
                          <a:latin typeface="Calibri" panose="020F0502020204030204" pitchFamily="34" charset="0"/>
                        </a:rPr>
                        <a:t>Integrity</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TT_6: Data transmitted over custom protocol data flow may be susceptible to loss of message integrity</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31069121"/>
                  </a:ext>
                </a:extLst>
              </a:tr>
              <a:tr h="203200">
                <a:tc>
                  <a:txBody>
                    <a:bodyPr/>
                    <a:lstStyle/>
                    <a:p>
                      <a:pPr algn="l" fontAlgn="b"/>
                      <a:r>
                        <a:rPr lang="en-US" sz="1400" b="0" i="0" u="none" strike="noStrike">
                          <a:solidFill>
                            <a:srgbClr val="000000"/>
                          </a:solidFill>
                          <a:effectLst/>
                          <a:latin typeface="Calibri" panose="020F0502020204030204" pitchFamily="34" charset="0"/>
                        </a:rPr>
                        <a:t>Authenticity</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Calibri" panose="020F0502020204030204" pitchFamily="34" charset="0"/>
                        </a:rPr>
                        <a:t>TT_8: Data flow target process may receive malicious messages from source process.</a:t>
                      </a:r>
                    </a:p>
                  </a:txBody>
                  <a:tcPr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6947213"/>
                  </a:ext>
                </a:extLst>
              </a:tr>
            </a:tbl>
          </a:graphicData>
        </a:graphic>
      </p:graphicFrame>
      <p:sp>
        <p:nvSpPr>
          <p:cNvPr id="9" name="TextBox 8">
            <a:extLst>
              <a:ext uri="{FF2B5EF4-FFF2-40B4-BE49-F238E27FC236}">
                <a16:creationId xmlns:a16="http://schemas.microsoft.com/office/drawing/2014/main" id="{E65462D2-6155-3AE6-865F-431E877B406F}"/>
              </a:ext>
            </a:extLst>
          </p:cNvPr>
          <p:cNvSpPr txBox="1"/>
          <p:nvPr/>
        </p:nvSpPr>
        <p:spPr>
          <a:xfrm>
            <a:off x="3021995" y="4789499"/>
            <a:ext cx="7090040" cy="400110"/>
          </a:xfrm>
          <a:prstGeom prst="rect">
            <a:avLst/>
          </a:prstGeom>
          <a:noFill/>
        </p:spPr>
        <p:txBody>
          <a:bodyPr wrap="square" lIns="0">
            <a:spAutoFit/>
          </a:bodyPr>
          <a:lstStyle/>
          <a:p>
            <a:r>
              <a:rPr lang="en" sz="2000" b="1" dirty="0"/>
              <a:t>Cybersecurity Requirements Taxonomy-based Results</a:t>
            </a:r>
            <a:endParaRPr lang="en-US" sz="2000" b="1" dirty="0"/>
          </a:p>
        </p:txBody>
      </p:sp>
      <p:sp>
        <p:nvSpPr>
          <p:cNvPr id="10" name="TextBox 9">
            <a:extLst>
              <a:ext uri="{FF2B5EF4-FFF2-40B4-BE49-F238E27FC236}">
                <a16:creationId xmlns:a16="http://schemas.microsoft.com/office/drawing/2014/main" id="{CB745B13-7BF9-60CB-44E8-BAD4B4C57709}"/>
              </a:ext>
            </a:extLst>
          </p:cNvPr>
          <p:cNvSpPr txBox="1"/>
          <p:nvPr/>
        </p:nvSpPr>
        <p:spPr>
          <a:xfrm>
            <a:off x="3021995" y="1225422"/>
            <a:ext cx="6096000" cy="400110"/>
          </a:xfrm>
          <a:prstGeom prst="rect">
            <a:avLst/>
          </a:prstGeom>
          <a:noFill/>
        </p:spPr>
        <p:txBody>
          <a:bodyPr wrap="square" lIns="0">
            <a:spAutoFit/>
          </a:bodyPr>
          <a:lstStyle/>
          <a:p>
            <a:r>
              <a:rPr lang="en" sz="2000" b="1" dirty="0"/>
              <a:t>Default MSTMT Results</a:t>
            </a:r>
            <a:endParaRPr lang="en-US" sz="2000" b="1" dirty="0"/>
          </a:p>
        </p:txBody>
      </p:sp>
      <p:pic>
        <p:nvPicPr>
          <p:cNvPr id="12" name="Picture 11">
            <a:extLst>
              <a:ext uri="{FF2B5EF4-FFF2-40B4-BE49-F238E27FC236}">
                <a16:creationId xmlns:a16="http://schemas.microsoft.com/office/drawing/2014/main" id="{88A4F133-39ED-5E5E-BE48-A7CDFF43AA13}"/>
              </a:ext>
            </a:extLst>
          </p:cNvPr>
          <p:cNvPicPr>
            <a:picLocks noChangeAspect="1"/>
          </p:cNvPicPr>
          <p:nvPr/>
        </p:nvPicPr>
        <p:blipFill>
          <a:blip r:embed="rId3"/>
          <a:stretch>
            <a:fillRect/>
          </a:stretch>
        </p:blipFill>
        <p:spPr>
          <a:xfrm>
            <a:off x="741286" y="1076739"/>
            <a:ext cx="2054950" cy="540776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6274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543D2A42-75C2-EB40-AEDB-F875E1D89DB3}"/>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01C91254-5934-0D15-D36B-EA2D17E5CAF5}"/>
              </a:ext>
            </a:extLst>
          </p:cNvPr>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STRIDE vs CRT</a:t>
            </a:r>
            <a:endParaRPr dirty="0"/>
          </a:p>
        </p:txBody>
      </p:sp>
      <p:graphicFrame>
        <p:nvGraphicFramePr>
          <p:cNvPr id="2" name="Table 1">
            <a:extLst>
              <a:ext uri="{FF2B5EF4-FFF2-40B4-BE49-F238E27FC236}">
                <a16:creationId xmlns:a16="http://schemas.microsoft.com/office/drawing/2014/main" id="{AA3360D7-B1DC-0BE9-497C-C9B408DB3E5F}"/>
              </a:ext>
            </a:extLst>
          </p:cNvPr>
          <p:cNvGraphicFramePr>
            <a:graphicFrameLocks noGrp="1"/>
          </p:cNvGraphicFramePr>
          <p:nvPr>
            <p:extLst>
              <p:ext uri="{D42A27DB-BD31-4B8C-83A1-F6EECF244321}">
                <p14:modId xmlns:p14="http://schemas.microsoft.com/office/powerpoint/2010/main" val="1901096748"/>
              </p:ext>
            </p:extLst>
          </p:nvPr>
        </p:nvGraphicFramePr>
        <p:xfrm>
          <a:off x="2974047" y="1235456"/>
          <a:ext cx="6240730" cy="4387088"/>
        </p:xfrm>
        <a:graphic>
          <a:graphicData uri="http://schemas.openxmlformats.org/drawingml/2006/table">
            <a:tbl>
              <a:tblPr firstRow="1" firstCol="1" bandRow="1">
                <a:tableStyleId>{F9A1F375-83D2-49B6-B6D9-1E75FAB2CD22}</a:tableStyleId>
              </a:tblPr>
              <a:tblGrid>
                <a:gridCol w="2455539">
                  <a:extLst>
                    <a:ext uri="{9D8B030D-6E8A-4147-A177-3AD203B41FA5}">
                      <a16:colId xmlns:a16="http://schemas.microsoft.com/office/drawing/2014/main" val="137446605"/>
                    </a:ext>
                  </a:extLst>
                </a:gridCol>
                <a:gridCol w="2036135">
                  <a:extLst>
                    <a:ext uri="{9D8B030D-6E8A-4147-A177-3AD203B41FA5}">
                      <a16:colId xmlns:a16="http://schemas.microsoft.com/office/drawing/2014/main" val="3799853233"/>
                    </a:ext>
                  </a:extLst>
                </a:gridCol>
                <a:gridCol w="1749056">
                  <a:extLst>
                    <a:ext uri="{9D8B030D-6E8A-4147-A177-3AD203B41FA5}">
                      <a16:colId xmlns:a16="http://schemas.microsoft.com/office/drawing/2014/main" val="953805007"/>
                    </a:ext>
                  </a:extLst>
                </a:gridCol>
              </a:tblGrid>
              <a:tr h="0">
                <a:tc>
                  <a:txBody>
                    <a:bodyPr/>
                    <a:lstStyle/>
                    <a:p>
                      <a:pPr>
                        <a:lnSpc>
                          <a:spcPct val="115000"/>
                        </a:lnSpc>
                      </a:pPr>
                      <a:endParaRPr lang="en-US" sz="2800" b="0" i="0" dirty="0">
                        <a:effectLst/>
                        <a:latin typeface="Roboto" panose="02000000000000000000" pitchFamily="2" charset="0"/>
                        <a:ea typeface="Roboto" panose="02000000000000000000" pitchFamily="2" charset="0"/>
                      </a:endParaRPr>
                    </a:p>
                  </a:txBody>
                  <a:tcPr marL="45720" marR="45720" anchor="b">
                    <a:lnL w="12700" cmpd="sng">
                      <a:noFill/>
                      <a:prstDash val="soli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71755" marR="71755">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STRIDE</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1755" marR="71755">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CRT</a:t>
                      </a:r>
                    </a:p>
                  </a:txBody>
                  <a:tcPr marL="45720" marR="45720" anchor="b">
                    <a:lnL w="12700" cap="flat" cmpd="sng" algn="ctr">
                      <a:solidFill>
                        <a:schemeClr val="tx1"/>
                      </a:solid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8825427"/>
                  </a:ext>
                </a:extLst>
              </a:tr>
              <a:tr h="318781">
                <a:tc>
                  <a:txBody>
                    <a:bodyPr/>
                    <a:lstStyle/>
                    <a:p>
                      <a:pPr marL="0" marR="0" algn="r">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Focus</a:t>
                      </a:r>
                    </a:p>
                  </a:txBody>
                  <a:tcPr marL="45720"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Attack</a:t>
                      </a: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Property</a:t>
                      </a:r>
                    </a:p>
                  </a:txBody>
                  <a:tcPr marR="45720"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472503767"/>
                  </a:ext>
                </a:extLst>
              </a:tr>
              <a:tr h="344729">
                <a:tc>
                  <a:txBody>
                    <a:bodyPr/>
                    <a:lstStyle/>
                    <a:p>
                      <a:pPr marL="0" marR="0" algn="r">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Unique</a:t>
                      </a:r>
                    </a:p>
                  </a:txBody>
                  <a:tcPr marL="45720"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No</a:t>
                      </a: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6C6"/>
                    </a:solidFill>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Yes</a:t>
                      </a:r>
                    </a:p>
                  </a:txBody>
                  <a:tcPr marR="45720"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2466063901"/>
                  </a:ext>
                </a:extLst>
              </a:tr>
              <a:tr h="327171">
                <a:tc>
                  <a:txBody>
                    <a:bodyPr/>
                    <a:lstStyle/>
                    <a:p>
                      <a:pPr marL="0" marR="0" algn="r">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Unambiguous</a:t>
                      </a:r>
                    </a:p>
                  </a:txBody>
                  <a:tcPr marL="45720"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No</a:t>
                      </a: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6C6"/>
                    </a:solidFill>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Yes</a:t>
                      </a:r>
                    </a:p>
                  </a:txBody>
                  <a:tcPr marR="45720"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793048748"/>
                  </a:ext>
                </a:extLst>
              </a:tr>
              <a:tr h="302003">
                <a:tc>
                  <a:txBody>
                    <a:bodyPr/>
                    <a:lstStyle/>
                    <a:p>
                      <a:pPr marL="0" marR="0" algn="r">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Complete</a:t>
                      </a:r>
                    </a:p>
                  </a:txBody>
                  <a:tcPr marL="45720"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No</a:t>
                      </a: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6C6"/>
                    </a:solidFill>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Yes</a:t>
                      </a:r>
                    </a:p>
                  </a:txBody>
                  <a:tcPr marR="45720"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3624796865"/>
                  </a:ext>
                </a:extLst>
              </a:tr>
              <a:tr h="344729">
                <a:tc>
                  <a:txBody>
                    <a:bodyPr/>
                    <a:lstStyle/>
                    <a:p>
                      <a:pPr marL="0" marR="0" algn="r">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Grounded</a:t>
                      </a:r>
                    </a:p>
                  </a:txBody>
                  <a:tcPr marL="45720"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No</a:t>
                      </a: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6C6"/>
                    </a:solidFill>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Yes</a:t>
                      </a:r>
                    </a:p>
                  </a:txBody>
                  <a:tcPr marR="45720"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2683080927"/>
                  </a:ext>
                </a:extLst>
              </a:tr>
              <a:tr h="117446">
                <a:tc>
                  <a:txBody>
                    <a:bodyPr/>
                    <a:lstStyle/>
                    <a:p>
                      <a:pPr marL="0" marR="0" algn="r">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Scalable</a:t>
                      </a:r>
                    </a:p>
                  </a:txBody>
                  <a:tcPr marL="45720"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No</a:t>
                      </a: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6C6"/>
                    </a:solidFill>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Yes</a:t>
                      </a:r>
                    </a:p>
                  </a:txBody>
                  <a:tcPr marR="45720"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569586235"/>
                  </a:ext>
                </a:extLst>
              </a:tr>
              <a:tr h="117446">
                <a:tc>
                  <a:txBody>
                    <a:bodyPr/>
                    <a:lstStyle/>
                    <a:p>
                      <a:pPr marL="0" marR="0" algn="r">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Actionable</a:t>
                      </a:r>
                    </a:p>
                  </a:txBody>
                  <a:tcPr marL="45720" anchor="b">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Sometimes</a:t>
                      </a:r>
                    </a:p>
                  </a:txBody>
                  <a:tcPr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FE0"/>
                    </a:solidFill>
                  </a:tcPr>
                </a:tc>
                <a:tc>
                  <a:txBody>
                    <a:bodyPr/>
                    <a:lstStyle/>
                    <a:p>
                      <a:pPr marL="0" marR="0">
                        <a:lnSpc>
                          <a:spcPct val="115000"/>
                        </a:lnSpc>
                        <a:spcBef>
                          <a:spcPts val="0"/>
                        </a:spcBef>
                        <a:spcAft>
                          <a:spcPts val="0"/>
                        </a:spcAft>
                      </a:pPr>
                      <a:r>
                        <a:rPr lang="en-US" sz="2800" b="0" i="0" dirty="0">
                          <a:effectLst/>
                          <a:latin typeface="Roboto" panose="02000000000000000000" pitchFamily="2" charset="0"/>
                          <a:ea typeface="Roboto" panose="02000000000000000000" pitchFamily="2" charset="0"/>
                        </a:rPr>
                        <a:t>Yes</a:t>
                      </a:r>
                    </a:p>
                  </a:txBody>
                  <a:tcPr marR="45720" anchor="b">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1010979374"/>
                  </a:ext>
                </a:extLst>
              </a:tr>
            </a:tbl>
          </a:graphicData>
        </a:graphic>
      </p:graphicFrame>
    </p:spTree>
    <p:extLst>
      <p:ext uri="{BB962C8B-B14F-4D97-AF65-F5344CB8AC3E}">
        <p14:creationId xmlns:p14="http://schemas.microsoft.com/office/powerpoint/2010/main" val="2033381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D3AE501-D468-693B-4D2C-DC550C6A246E}"/>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3CF2DF78-E228-0E14-5919-8E4E3D033D5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Where to Go from Here</a:t>
            </a:r>
            <a:endParaRPr sz="6600" dirty="0"/>
          </a:p>
        </p:txBody>
      </p:sp>
    </p:spTree>
    <p:extLst>
      <p:ext uri="{BB962C8B-B14F-4D97-AF65-F5344CB8AC3E}">
        <p14:creationId xmlns:p14="http://schemas.microsoft.com/office/powerpoint/2010/main" val="1104763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YouTube</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5900286" y="522828"/>
            <a:ext cx="5832922" cy="400110"/>
          </a:xfrm>
          <a:prstGeom prst="rect">
            <a:avLst/>
          </a:prstGeom>
        </p:spPr>
        <p:txBody>
          <a:bodyPr wrap="square">
            <a:spAutoFit/>
          </a:bodyPr>
          <a:lstStyle/>
          <a:p>
            <a:pPr algn="r">
              <a:spcAft>
                <a:spcPts val="1200"/>
              </a:spcAft>
            </a:pPr>
            <a:r>
              <a:rPr lang="en-US" sz="2000"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https://youtube.com/@AVCDL/playlists </a:t>
            </a:r>
          </a:p>
        </p:txBody>
      </p:sp>
      <p:pic>
        <p:nvPicPr>
          <p:cNvPr id="5" name="Picture 4">
            <a:extLst>
              <a:ext uri="{FF2B5EF4-FFF2-40B4-BE49-F238E27FC236}">
                <a16:creationId xmlns:a16="http://schemas.microsoft.com/office/drawing/2014/main" id="{5EB83915-CD51-8649-DDBF-0EC12D74976D}"/>
              </a:ext>
            </a:extLst>
          </p:cNvPr>
          <p:cNvPicPr>
            <a:picLocks noChangeAspect="1"/>
          </p:cNvPicPr>
          <p:nvPr/>
        </p:nvPicPr>
        <p:blipFill>
          <a:blip r:embed="rId3"/>
          <a:stretch>
            <a:fillRect/>
          </a:stretch>
        </p:blipFill>
        <p:spPr>
          <a:xfrm>
            <a:off x="1745767" y="1034903"/>
            <a:ext cx="8309038" cy="5823097"/>
          </a:xfrm>
          <a:prstGeom prst="rect">
            <a:avLst/>
          </a:prstGeom>
        </p:spPr>
      </p:pic>
    </p:spTree>
    <p:extLst>
      <p:ext uri="{BB962C8B-B14F-4D97-AF65-F5344CB8AC3E}">
        <p14:creationId xmlns:p14="http://schemas.microsoft.com/office/powerpoint/2010/main" val="4071491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83566C3-84BE-68C5-6C51-9B692075A0F2}"/>
              </a:ext>
            </a:extLst>
          </p:cNvPr>
          <p:cNvPicPr>
            <a:picLocks noChangeAspect="1"/>
          </p:cNvPicPr>
          <p:nvPr/>
        </p:nvPicPr>
        <p:blipFill>
          <a:blip r:embed="rId3"/>
          <a:stretch>
            <a:fillRect/>
          </a:stretch>
        </p:blipFill>
        <p:spPr>
          <a:xfrm>
            <a:off x="1778322" y="1034903"/>
            <a:ext cx="8632177" cy="5616448"/>
          </a:xfrm>
          <a:prstGeom prst="rect">
            <a:avLst/>
          </a:prstGeom>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4" y="522828"/>
            <a:ext cx="5256824" cy="400110"/>
          </a:xfrm>
          <a:prstGeom prst="rect">
            <a:avLst/>
          </a:prstGeom>
        </p:spPr>
        <p:txBody>
          <a:bodyPr wrap="square">
            <a:spAutoFit/>
          </a:bodyPr>
          <a:lstStyle/>
          <a:p>
            <a:pPr algn="r">
              <a:spcAft>
                <a:spcPts val="1200"/>
              </a:spcAft>
            </a:pPr>
            <a:r>
              <a:rPr lang="en-US" sz="2000"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https://github.com/nutonomy/AVCDL </a:t>
            </a:r>
          </a:p>
        </p:txBody>
      </p:sp>
    </p:spTree>
    <p:extLst>
      <p:ext uri="{BB962C8B-B14F-4D97-AF65-F5344CB8AC3E}">
        <p14:creationId xmlns:p14="http://schemas.microsoft.com/office/powerpoint/2010/main" val="2241395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2)</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369331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AVCDL (primary document)</a:t>
            </a:r>
          </a:p>
          <a:p>
            <a:pPr marL="0" indent="0">
              <a:spcBef>
                <a:spcPts val="0"/>
              </a:spcBef>
              <a:spcAft>
                <a:spcPts val="1200"/>
              </a:spcAft>
            </a:pPr>
            <a:r>
              <a:rPr lang="en-US" b="1" dirty="0"/>
              <a:t>Security Requirements Taxonomy (AVCDL secondary document)</a:t>
            </a:r>
          </a:p>
          <a:p>
            <a:pPr marL="0" indent="0">
              <a:spcBef>
                <a:spcPts val="0"/>
              </a:spcBef>
              <a:spcAft>
                <a:spcPts val="1200"/>
              </a:spcAft>
            </a:pPr>
            <a:r>
              <a:rPr lang="en-US" b="1" dirty="0"/>
              <a:t>Product-level Security Requirements (AVCDL secondary document)</a:t>
            </a:r>
          </a:p>
          <a:p>
            <a:pPr marL="0" indent="0">
              <a:spcBef>
                <a:spcPts val="0"/>
              </a:spcBef>
              <a:spcAft>
                <a:spcPts val="1200"/>
              </a:spcAft>
            </a:pPr>
            <a:r>
              <a:rPr lang="en-US" b="1" dirty="0"/>
              <a:t>Element Cybersecurity Relevancy (AVCDL secondary document)</a:t>
            </a:r>
          </a:p>
          <a:p>
            <a:pPr marL="0" indent="0">
              <a:spcBef>
                <a:spcPts val="0"/>
              </a:spcBef>
              <a:spcAft>
                <a:spcPts val="1200"/>
              </a:spcAft>
            </a:pPr>
            <a:r>
              <a:rPr lang="en-US" b="1" dirty="0"/>
              <a:t>Design Showing Security Considerations (AVCDL secondary document)</a:t>
            </a:r>
          </a:p>
          <a:p>
            <a:pPr marL="0" indent="0">
              <a:spcBef>
                <a:spcPts val="0"/>
              </a:spcBef>
              <a:spcAft>
                <a:spcPts val="1200"/>
              </a:spcAft>
            </a:pPr>
            <a:r>
              <a:rPr lang="en-US" b="1" dirty="0"/>
              <a:t>cybersecurity requirements per taxonomy.xlsx (AVCDL workbook)</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Global Security Requirements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Understanding the Extended CIA Working Model (AVCDL elaboration document)</a:t>
            </a:r>
          </a:p>
        </p:txBody>
      </p:sp>
    </p:spTree>
    <p:extLst>
      <p:ext uri="{BB962C8B-B14F-4D97-AF65-F5344CB8AC3E}">
        <p14:creationId xmlns:p14="http://schemas.microsoft.com/office/powerpoint/2010/main" val="3513108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2)</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381642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INCOSE Requirements Working Group</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https://www.incose.org/2021-redesign/working-groups-v1/requirements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Specification of Secure Onboard Communication Protocol</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https://www.autosar.org/fileadmin/standards/R20-11/FO/AUTOSAR_PRS_SecOcProtocol.pdf</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Threat Modeling </a:t>
            </a:r>
            <a:r>
              <a:rPr lang="en-US" b="1" dirty="0">
                <a:latin typeface="Roboto" panose="02000000000000000000" pitchFamily="2" charset="0"/>
                <a:ea typeface="Roboto" panose="02000000000000000000" pitchFamily="2" charset="0"/>
              </a:rPr>
              <a:t>Vocabulary (capture of 11 May 2011 blog post)</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https://web.archive.org/web/20161101093537/https://www.cigital.com/blog/threat-modeling-vocabulary/</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Threat Modeling Glossary Diagram (for above blog post capture)</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https://www.synopsys.com/blogs/software-security/wp-content/uploads/2015/08/threat-modeling-glossary-diagram.jpg</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rPr>
              <a:t>Using and Customizing Microsoft Threat Modeling Tool 2016</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https://roberthurlbut.com/Resources/2017/BCC27/Robert-Hurlbut-BCC27-Using-Customize-MS-Threat-Modeling-Tool-2016.pdf</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4498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Questions</a:t>
            </a:r>
            <a:endParaRPr sz="6600" dirty="0"/>
          </a:p>
        </p:txBody>
      </p:sp>
    </p:spTree>
    <p:extLst>
      <p:ext uri="{BB962C8B-B14F-4D97-AF65-F5344CB8AC3E}">
        <p14:creationId xmlns:p14="http://schemas.microsoft.com/office/powerpoint/2010/main" val="2557352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Assets</a:t>
            </a:r>
            <a:endParaRPr sz="6600" dirty="0"/>
          </a:p>
        </p:txBody>
      </p:sp>
    </p:spTree>
    <p:extLst>
      <p:ext uri="{BB962C8B-B14F-4D97-AF65-F5344CB8AC3E}">
        <p14:creationId xmlns:p14="http://schemas.microsoft.com/office/powerpoint/2010/main" val="4156145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Asset Classes</a:t>
            </a:r>
            <a:endParaRPr dirty="0"/>
          </a:p>
        </p:txBody>
      </p:sp>
      <p:graphicFrame>
        <p:nvGraphicFramePr>
          <p:cNvPr id="2" name="Table 1">
            <a:extLst>
              <a:ext uri="{FF2B5EF4-FFF2-40B4-BE49-F238E27FC236}">
                <a16:creationId xmlns:a16="http://schemas.microsoft.com/office/drawing/2014/main" id="{20C1537E-B12B-07D5-20B0-28B0A2F46861}"/>
              </a:ext>
            </a:extLst>
          </p:cNvPr>
          <p:cNvGraphicFramePr>
            <a:graphicFrameLocks noGrp="1"/>
          </p:cNvGraphicFramePr>
          <p:nvPr/>
        </p:nvGraphicFramePr>
        <p:xfrm>
          <a:off x="348803" y="1498143"/>
          <a:ext cx="11491217" cy="4612564"/>
        </p:xfrm>
        <a:graphic>
          <a:graphicData uri="http://schemas.openxmlformats.org/drawingml/2006/table">
            <a:tbl>
              <a:tblPr>
                <a:tableStyleId>{F9A1F375-83D2-49B6-B6D9-1E75FAB2CD22}</a:tableStyleId>
              </a:tblPr>
              <a:tblGrid>
                <a:gridCol w="2314575">
                  <a:extLst>
                    <a:ext uri="{9D8B030D-6E8A-4147-A177-3AD203B41FA5}">
                      <a16:colId xmlns:a16="http://schemas.microsoft.com/office/drawing/2014/main" val="2010725114"/>
                    </a:ext>
                  </a:extLst>
                </a:gridCol>
                <a:gridCol w="1250950">
                  <a:extLst>
                    <a:ext uri="{9D8B030D-6E8A-4147-A177-3AD203B41FA5}">
                      <a16:colId xmlns:a16="http://schemas.microsoft.com/office/drawing/2014/main" val="2823506769"/>
                    </a:ext>
                  </a:extLst>
                </a:gridCol>
                <a:gridCol w="7925692">
                  <a:extLst>
                    <a:ext uri="{9D8B030D-6E8A-4147-A177-3AD203B41FA5}">
                      <a16:colId xmlns:a16="http://schemas.microsoft.com/office/drawing/2014/main" val="620285255"/>
                    </a:ext>
                  </a:extLst>
                </a:gridCol>
              </a:tblGrid>
              <a:tr h="380877">
                <a:tc>
                  <a:txBody>
                    <a:bodyPr/>
                    <a:lstStyle/>
                    <a:p>
                      <a:pPr marL="0" marR="0" algn="r">
                        <a:lnSpc>
                          <a:spcPct val="115000"/>
                        </a:lnSpc>
                        <a:spcBef>
                          <a:spcPts val="0"/>
                        </a:spcBef>
                        <a:spcAft>
                          <a:spcPts val="0"/>
                        </a:spcAft>
                      </a:pPr>
                      <a:r>
                        <a:rPr lang="en-US" sz="2400" b="0" i="0" dirty="0">
                          <a:effectLst/>
                          <a:latin typeface="Roboto" panose="02000000000000000000" pitchFamily="2" charset="0"/>
                          <a:ea typeface="Roboto" panose="02000000000000000000" pitchFamily="2" charset="0"/>
                        </a:rPr>
                        <a:t>Asset</a:t>
                      </a:r>
                    </a:p>
                  </a:txBody>
                  <a:tcPr marL="63500" marR="63500" marT="63500" marB="63500">
                    <a:solidFill>
                      <a:srgbClr val="DBE5F1"/>
                    </a:solidFill>
                  </a:tcPr>
                </a:tc>
                <a:tc>
                  <a:txBody>
                    <a:bodyPr/>
                    <a:lstStyle/>
                    <a:p>
                      <a:pPr marL="0" marR="0" algn="ctr">
                        <a:lnSpc>
                          <a:spcPct val="115000"/>
                        </a:lnSpc>
                        <a:spcBef>
                          <a:spcPts val="0"/>
                        </a:spcBef>
                        <a:spcAft>
                          <a:spcPts val="0"/>
                        </a:spcAft>
                      </a:pPr>
                      <a:r>
                        <a:rPr lang="en-US" sz="2400" b="0" i="0" dirty="0">
                          <a:effectLst/>
                          <a:latin typeface="Roboto" panose="02000000000000000000" pitchFamily="2" charset="0"/>
                          <a:ea typeface="Roboto" panose="02000000000000000000" pitchFamily="2" charset="0"/>
                        </a:rPr>
                        <a:t>State</a:t>
                      </a:r>
                    </a:p>
                  </a:txBody>
                  <a:tcPr marL="63500" marR="63500" marT="63500" marB="63500">
                    <a:solidFill>
                      <a:srgbClr val="DBE5F1"/>
                    </a:solidFill>
                  </a:tcPr>
                </a:tc>
                <a:tc>
                  <a:txBody>
                    <a:bodyPr/>
                    <a:lstStyle/>
                    <a:p>
                      <a:pPr marL="0" marR="0">
                        <a:lnSpc>
                          <a:spcPct val="115000"/>
                        </a:lnSpc>
                        <a:spcBef>
                          <a:spcPts val="0"/>
                        </a:spcBef>
                        <a:spcAft>
                          <a:spcPts val="0"/>
                        </a:spcAft>
                      </a:pPr>
                      <a:r>
                        <a:rPr lang="en-US" sz="2400" b="0" i="0" dirty="0">
                          <a:effectLst/>
                          <a:latin typeface="Roboto" panose="02000000000000000000" pitchFamily="2" charset="0"/>
                          <a:ea typeface="Roboto" panose="02000000000000000000" pitchFamily="2" charset="0"/>
                        </a:rPr>
                        <a:t>Description</a:t>
                      </a:r>
                    </a:p>
                  </a:txBody>
                  <a:tcPr marL="63500" marR="63500" marT="63500" marB="63500">
                    <a:solidFill>
                      <a:srgbClr val="DBE5F1"/>
                    </a:solidFill>
                  </a:tcPr>
                </a:tc>
                <a:extLst>
                  <a:ext uri="{0D108BD9-81ED-4DB2-BD59-A6C34878D82A}">
                    <a16:rowId xmlns:a16="http://schemas.microsoft.com/office/drawing/2014/main" val="605654550"/>
                  </a:ext>
                </a:extLst>
              </a:tr>
              <a:tr h="33294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Executables</a:t>
                      </a:r>
                    </a:p>
                  </a:txBody>
                  <a:tcPr marL="63500" marR="63500" marT="63500" marB="63500" anchor="ctr"/>
                </a:tc>
                <a:tc rowSpan="6">
                  <a:txBody>
                    <a:bodyPr/>
                    <a:lstStyle/>
                    <a:p>
                      <a:pPr marL="0" marR="0" algn="ct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at rest</a:t>
                      </a:r>
                    </a:p>
                  </a:txBody>
                  <a:tcPr marL="63500" marR="63500" marT="63500" marB="63500" anchor="ctr">
                    <a:solidFill>
                      <a:srgbClr val="FFF2CC"/>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binary data which may be run on the system</a:t>
                      </a:r>
                    </a:p>
                  </a:txBody>
                  <a:tcPr marL="63500" marR="63500" marT="63500" marB="63500"/>
                </a:tc>
                <a:extLst>
                  <a:ext uri="{0D108BD9-81ED-4DB2-BD59-A6C34878D82A}">
                    <a16:rowId xmlns:a16="http://schemas.microsoft.com/office/drawing/2014/main" val="1128105500"/>
                  </a:ext>
                </a:extLst>
              </a:tr>
              <a:tr h="33294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Configuration Data</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used to establish the personality of the system</a:t>
                      </a:r>
                    </a:p>
                  </a:txBody>
                  <a:tcPr marL="63500" marR="63500" marT="63500" marB="63500"/>
                </a:tc>
                <a:extLst>
                  <a:ext uri="{0D108BD9-81ED-4DB2-BD59-A6C34878D82A}">
                    <a16:rowId xmlns:a16="http://schemas.microsoft.com/office/drawing/2014/main" val="828504003"/>
                  </a:ext>
                </a:extLst>
              </a:tr>
              <a:tr h="33294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Databases</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in a structured format typically managed by specialized engines</a:t>
                      </a:r>
                    </a:p>
                  </a:txBody>
                  <a:tcPr marL="63500" marR="63500" marT="63500" marB="63500"/>
                </a:tc>
                <a:extLst>
                  <a:ext uri="{0D108BD9-81ED-4DB2-BD59-A6C34878D82A}">
                    <a16:rowId xmlns:a16="http://schemas.microsoft.com/office/drawing/2014/main" val="854761819"/>
                  </a:ext>
                </a:extLst>
              </a:tr>
              <a:tr h="33294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Unstructured Data</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not handled as a database</a:t>
                      </a:r>
                    </a:p>
                  </a:txBody>
                  <a:tcPr marL="63500" marR="63500" marT="63500" marB="63500"/>
                </a:tc>
                <a:extLst>
                  <a:ext uri="{0D108BD9-81ED-4DB2-BD59-A6C34878D82A}">
                    <a16:rowId xmlns:a16="http://schemas.microsoft.com/office/drawing/2014/main" val="3018295251"/>
                  </a:ext>
                </a:extLst>
              </a:tr>
              <a:tr h="466776">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Credentials</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intended to establish and manage the identity of an entity</a:t>
                      </a:r>
                    </a:p>
                  </a:txBody>
                  <a:tcPr marL="63500" marR="63500" marT="63500" marB="63500"/>
                </a:tc>
                <a:extLst>
                  <a:ext uri="{0D108BD9-81ED-4DB2-BD59-A6C34878D82A}">
                    <a16:rowId xmlns:a16="http://schemas.microsoft.com/office/drawing/2014/main" val="2444236475"/>
                  </a:ext>
                </a:extLst>
              </a:tr>
              <a:tr h="33294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Logs</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used to record system events</a:t>
                      </a:r>
                    </a:p>
                  </a:txBody>
                  <a:tcPr marL="63500" marR="63500" marT="63500" marB="63500"/>
                </a:tc>
                <a:extLst>
                  <a:ext uri="{0D108BD9-81ED-4DB2-BD59-A6C34878D82A}">
                    <a16:rowId xmlns:a16="http://schemas.microsoft.com/office/drawing/2014/main" val="2748018911"/>
                  </a:ext>
                </a:extLst>
              </a:tr>
              <a:tr h="33294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PII</a:t>
                      </a:r>
                    </a:p>
                  </a:txBody>
                  <a:tcPr marL="63500" marR="63500" marT="63500" marB="63500" anchor="ctr"/>
                </a:tc>
                <a:tc rowSpan="2">
                  <a:txBody>
                    <a:bodyPr/>
                    <a:lstStyle/>
                    <a:p>
                      <a:pPr marL="0" marR="0" algn="ct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in motion</a:t>
                      </a:r>
                    </a:p>
                  </a:txBody>
                  <a:tcPr marL="63500" marR="63500" marT="63500" marB="63500" anchor="ctr">
                    <a:solidFill>
                      <a:srgbClr val="D9EAD3"/>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containing </a:t>
                      </a:r>
                      <a:r>
                        <a:rPr lang="en-US" sz="2000" dirty="0">
                          <a:solidFill>
                            <a:srgbClr val="0070C0"/>
                          </a:solidFill>
                          <a:effectLst/>
                          <a:latin typeface="Roboto" panose="02000000000000000000" pitchFamily="2" charset="0"/>
                          <a:ea typeface="Roboto" panose="02000000000000000000" pitchFamily="2" charset="0"/>
                        </a:rPr>
                        <a:t>P</a:t>
                      </a:r>
                      <a:r>
                        <a:rPr lang="en-US" sz="2000" dirty="0">
                          <a:effectLst/>
                          <a:latin typeface="Roboto" panose="02000000000000000000" pitchFamily="2" charset="0"/>
                          <a:ea typeface="Roboto" panose="02000000000000000000" pitchFamily="2" charset="0"/>
                        </a:rPr>
                        <a:t>ersonally </a:t>
                      </a:r>
                      <a:r>
                        <a:rPr lang="en-US" sz="2000" dirty="0">
                          <a:solidFill>
                            <a:srgbClr val="0070C0"/>
                          </a:solidFill>
                          <a:effectLst/>
                          <a:latin typeface="Roboto" panose="02000000000000000000" pitchFamily="2" charset="0"/>
                          <a:ea typeface="Roboto" panose="02000000000000000000" pitchFamily="2" charset="0"/>
                        </a:rPr>
                        <a:t>I</a:t>
                      </a:r>
                      <a:r>
                        <a:rPr lang="en-US" sz="2000" dirty="0">
                          <a:effectLst/>
                          <a:latin typeface="Roboto" panose="02000000000000000000" pitchFamily="2" charset="0"/>
                          <a:ea typeface="Roboto" panose="02000000000000000000" pitchFamily="2" charset="0"/>
                        </a:rPr>
                        <a:t>dentifiable </a:t>
                      </a:r>
                      <a:r>
                        <a:rPr lang="en-US" sz="2000" dirty="0">
                          <a:solidFill>
                            <a:srgbClr val="0070C0"/>
                          </a:solidFill>
                          <a:effectLst/>
                          <a:latin typeface="Roboto" panose="02000000000000000000" pitchFamily="2" charset="0"/>
                          <a:ea typeface="Roboto" panose="02000000000000000000" pitchFamily="2" charset="0"/>
                        </a:rPr>
                        <a:t>I</a:t>
                      </a:r>
                      <a:r>
                        <a:rPr lang="en-US" sz="2000" dirty="0">
                          <a:effectLst/>
                          <a:latin typeface="Roboto" panose="02000000000000000000" pitchFamily="2" charset="0"/>
                          <a:ea typeface="Roboto" panose="02000000000000000000" pitchFamily="2" charset="0"/>
                        </a:rPr>
                        <a:t>nformation</a:t>
                      </a:r>
                    </a:p>
                  </a:txBody>
                  <a:tcPr marL="63500" marR="63500" marT="63500" marB="63500"/>
                </a:tc>
                <a:extLst>
                  <a:ext uri="{0D108BD9-81ED-4DB2-BD59-A6C34878D82A}">
                    <a16:rowId xmlns:a16="http://schemas.microsoft.com/office/drawing/2014/main" val="75985381"/>
                  </a:ext>
                </a:extLst>
              </a:tr>
              <a:tr h="33294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Packets</a:t>
                      </a:r>
                    </a:p>
                  </a:txBody>
                  <a:tcPr marL="63500" marR="63500" marT="63500" marB="63500" anchor="ctr"/>
                </a:tc>
                <a:tc vMerge="1">
                  <a:txBody>
                    <a:bodyPr/>
                    <a:lstStyle/>
                    <a:p>
                      <a:endParaRPr lang="en-US"/>
                    </a:p>
                  </a:txBody>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in transit generally (for example: messages)</a:t>
                      </a:r>
                    </a:p>
                  </a:txBody>
                  <a:tcPr marL="63500" marR="63500" marT="63500" marB="63500"/>
                </a:tc>
                <a:extLst>
                  <a:ext uri="{0D108BD9-81ED-4DB2-BD59-A6C34878D82A}">
                    <a16:rowId xmlns:a16="http://schemas.microsoft.com/office/drawing/2014/main" val="673130998"/>
                  </a:ext>
                </a:extLst>
              </a:tr>
              <a:tr h="33294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Memory</a:t>
                      </a:r>
                    </a:p>
                  </a:txBody>
                  <a:tcPr marL="63500" marR="63500" marT="63500" marB="63500" anchor="ctr"/>
                </a:tc>
                <a:tc>
                  <a:txBody>
                    <a:bodyPr/>
                    <a:lstStyle/>
                    <a:p>
                      <a:pPr marL="0" marR="0" algn="ct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in use</a:t>
                      </a:r>
                    </a:p>
                  </a:txBody>
                  <a:tcPr marL="63500" marR="63500" marT="63500" marB="63500">
                    <a:solidFill>
                      <a:srgbClr val="C9DAF8"/>
                    </a:solidFill>
                  </a:tcP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actively available within executing systems</a:t>
                      </a:r>
                    </a:p>
                  </a:txBody>
                  <a:tcPr marL="63500" marR="63500" marT="63500" marB="63500"/>
                </a:tc>
                <a:extLst>
                  <a:ext uri="{0D108BD9-81ED-4DB2-BD59-A6C34878D82A}">
                    <a16:rowId xmlns:a16="http://schemas.microsoft.com/office/drawing/2014/main" val="2873446322"/>
                  </a:ext>
                </a:extLst>
              </a:tr>
            </a:tbl>
          </a:graphicData>
        </a:graphic>
      </p:graphicFrame>
    </p:spTree>
    <p:extLst>
      <p:ext uri="{BB962C8B-B14F-4D97-AF65-F5344CB8AC3E}">
        <p14:creationId xmlns:p14="http://schemas.microsoft.com/office/powerpoint/2010/main" val="1846434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Cybersecurity Properties</a:t>
            </a:r>
            <a:endParaRPr sz="6600" dirty="0"/>
          </a:p>
        </p:txBody>
      </p:sp>
    </p:spTree>
    <p:extLst>
      <p:ext uri="{BB962C8B-B14F-4D97-AF65-F5344CB8AC3E}">
        <p14:creationId xmlns:p14="http://schemas.microsoft.com/office/powerpoint/2010/main" val="2806360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Properties Timeline</a:t>
            </a:r>
            <a:r>
              <a:rPr lang="en" baseline="30000" dirty="0">
                <a:solidFill>
                  <a:srgbClr val="FFFAB2"/>
                </a:solidFill>
              </a:rPr>
              <a:t> </a:t>
            </a:r>
            <a:r>
              <a:rPr lang="en" baseline="30000" dirty="0">
                <a:solidFill>
                  <a:srgbClr val="0070C0"/>
                </a:solidFill>
              </a:rPr>
              <a:t>*</a:t>
            </a:r>
            <a:endParaRPr dirty="0"/>
          </a:p>
        </p:txBody>
      </p:sp>
      <p:pic>
        <p:nvPicPr>
          <p:cNvPr id="14" name="Picture 13">
            <a:extLst>
              <a:ext uri="{FF2B5EF4-FFF2-40B4-BE49-F238E27FC236}">
                <a16:creationId xmlns:a16="http://schemas.microsoft.com/office/drawing/2014/main" id="{D0277551-E066-E31A-5C84-B6E873F1B519}"/>
              </a:ext>
            </a:extLst>
          </p:cNvPr>
          <p:cNvPicPr>
            <a:picLocks noChangeAspect="1"/>
          </p:cNvPicPr>
          <p:nvPr/>
        </p:nvPicPr>
        <p:blipFill>
          <a:blip r:embed="rId3"/>
          <a:stretch>
            <a:fillRect/>
          </a:stretch>
        </p:blipFill>
        <p:spPr>
          <a:xfrm>
            <a:off x="118655" y="1395101"/>
            <a:ext cx="11949177" cy="4517136"/>
          </a:xfrm>
          <a:prstGeom prst="rect">
            <a:avLst/>
          </a:prstGeom>
        </p:spPr>
      </p:pic>
      <p:sp>
        <p:nvSpPr>
          <p:cNvPr id="2" name="TextBox 1">
            <a:extLst>
              <a:ext uri="{FF2B5EF4-FFF2-40B4-BE49-F238E27FC236}">
                <a16:creationId xmlns:a16="http://schemas.microsoft.com/office/drawing/2014/main" id="{84FA55FE-6363-A9FD-6C23-E372C01EC04A}"/>
              </a:ext>
            </a:extLst>
          </p:cNvPr>
          <p:cNvSpPr txBox="1"/>
          <p:nvPr/>
        </p:nvSpPr>
        <p:spPr>
          <a:xfrm>
            <a:off x="0" y="6596390"/>
            <a:ext cx="6932023" cy="261610"/>
          </a:xfrm>
          <a:prstGeom prst="rect">
            <a:avLst/>
          </a:prstGeom>
          <a:noFill/>
        </p:spPr>
        <p:txBody>
          <a:bodyPr wrap="square">
            <a:spAutoFit/>
          </a:bodyPr>
          <a:lstStyle/>
          <a:p>
            <a:r>
              <a:rPr lang="en-US" sz="1100" dirty="0">
                <a:solidFill>
                  <a:srgbClr val="0070C0"/>
                </a:solidFill>
                <a:latin typeface="Roboto" panose="02000000000000000000" pitchFamily="2" charset="0"/>
                <a:ea typeface="Roboto" panose="02000000000000000000" pitchFamily="2" charset="0"/>
              </a:rPr>
              <a:t>* Understanding the Extended CIA Working Model (AVCDL elaboration document) </a:t>
            </a:r>
          </a:p>
        </p:txBody>
      </p:sp>
    </p:spTree>
    <p:extLst>
      <p:ext uri="{BB962C8B-B14F-4D97-AF65-F5344CB8AC3E}">
        <p14:creationId xmlns:p14="http://schemas.microsoft.com/office/powerpoint/2010/main" val="238146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Cybersecurity Properties</a:t>
            </a:r>
            <a:r>
              <a:rPr lang="en" baseline="30000" dirty="0">
                <a:solidFill>
                  <a:srgbClr val="FFFAB2"/>
                </a:solidFill>
              </a:rPr>
              <a:t> </a:t>
            </a:r>
            <a:r>
              <a:rPr lang="en" baseline="30000" dirty="0">
                <a:solidFill>
                  <a:srgbClr val="0070C0"/>
                </a:solidFill>
              </a:rPr>
              <a:t>*</a:t>
            </a:r>
            <a:endParaRPr dirty="0"/>
          </a:p>
        </p:txBody>
      </p:sp>
      <p:graphicFrame>
        <p:nvGraphicFramePr>
          <p:cNvPr id="2" name="Table 1">
            <a:extLst>
              <a:ext uri="{FF2B5EF4-FFF2-40B4-BE49-F238E27FC236}">
                <a16:creationId xmlns:a16="http://schemas.microsoft.com/office/drawing/2014/main" id="{20C1537E-B12B-07D5-20B0-28B0A2F46861}"/>
              </a:ext>
            </a:extLst>
          </p:cNvPr>
          <p:cNvGraphicFramePr>
            <a:graphicFrameLocks noGrp="1"/>
          </p:cNvGraphicFramePr>
          <p:nvPr/>
        </p:nvGraphicFramePr>
        <p:xfrm>
          <a:off x="1807955" y="1545090"/>
          <a:ext cx="8572914" cy="3767820"/>
        </p:xfrm>
        <a:graphic>
          <a:graphicData uri="http://schemas.openxmlformats.org/drawingml/2006/table">
            <a:tbl>
              <a:tblPr>
                <a:tableStyleId>{F9A1F375-83D2-49B6-B6D9-1E75FAB2CD22}</a:tableStyleId>
              </a:tblPr>
              <a:tblGrid>
                <a:gridCol w="2000250">
                  <a:extLst>
                    <a:ext uri="{9D8B030D-6E8A-4147-A177-3AD203B41FA5}">
                      <a16:colId xmlns:a16="http://schemas.microsoft.com/office/drawing/2014/main" val="2010725114"/>
                    </a:ext>
                  </a:extLst>
                </a:gridCol>
                <a:gridCol w="6572664">
                  <a:extLst>
                    <a:ext uri="{9D8B030D-6E8A-4147-A177-3AD203B41FA5}">
                      <a16:colId xmlns:a16="http://schemas.microsoft.com/office/drawing/2014/main" val="620285255"/>
                    </a:ext>
                  </a:extLst>
                </a:gridCol>
              </a:tblGrid>
              <a:tr h="391649">
                <a:tc>
                  <a:txBody>
                    <a:bodyPr/>
                    <a:lstStyle/>
                    <a:p>
                      <a:pPr marL="0" marR="0" algn="r">
                        <a:lnSpc>
                          <a:spcPct val="115000"/>
                        </a:lnSpc>
                        <a:spcBef>
                          <a:spcPts val="0"/>
                        </a:spcBef>
                        <a:spcAft>
                          <a:spcPts val="0"/>
                        </a:spcAft>
                      </a:pPr>
                      <a:r>
                        <a:rPr lang="en-US" sz="2400" b="0" i="0" dirty="0">
                          <a:effectLst/>
                          <a:latin typeface="Roboto" panose="02000000000000000000" pitchFamily="2" charset="0"/>
                          <a:ea typeface="Roboto" panose="02000000000000000000" pitchFamily="2" charset="0"/>
                        </a:rPr>
                        <a:t>Property</a:t>
                      </a:r>
                    </a:p>
                  </a:txBody>
                  <a:tcPr marL="63500" marR="63500" marT="63500" marB="63500">
                    <a:solidFill>
                      <a:srgbClr val="DBE5F1"/>
                    </a:solidFill>
                  </a:tcPr>
                </a:tc>
                <a:tc>
                  <a:txBody>
                    <a:bodyPr/>
                    <a:lstStyle/>
                    <a:p>
                      <a:pPr marL="0" marR="0">
                        <a:lnSpc>
                          <a:spcPct val="115000"/>
                        </a:lnSpc>
                        <a:spcBef>
                          <a:spcPts val="0"/>
                        </a:spcBef>
                        <a:spcAft>
                          <a:spcPts val="0"/>
                        </a:spcAft>
                      </a:pPr>
                      <a:r>
                        <a:rPr lang="en-US" sz="2400" b="0" i="0" dirty="0">
                          <a:effectLst/>
                          <a:latin typeface="Roboto" panose="02000000000000000000" pitchFamily="2" charset="0"/>
                          <a:ea typeface="Roboto" panose="02000000000000000000" pitchFamily="2" charset="0"/>
                        </a:rPr>
                        <a:t>Description</a:t>
                      </a:r>
                    </a:p>
                  </a:txBody>
                  <a:tcPr marL="63500" marR="63500" marT="63500" marB="63500">
                    <a:solidFill>
                      <a:srgbClr val="DBE5F1"/>
                    </a:solidFill>
                  </a:tcPr>
                </a:tc>
                <a:extLst>
                  <a:ext uri="{0D108BD9-81ED-4DB2-BD59-A6C34878D82A}">
                    <a16:rowId xmlns:a16="http://schemas.microsoft.com/office/drawing/2014/main" val="605654550"/>
                  </a:ext>
                </a:extLst>
              </a:tr>
              <a:tr h="342357">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Confidentiality</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disclosure of information generally</a:t>
                      </a:r>
                    </a:p>
                  </a:txBody>
                  <a:tcPr marL="63500" marR="63500" marT="63500" marB="63500"/>
                </a:tc>
                <a:extLst>
                  <a:ext uri="{0D108BD9-81ED-4DB2-BD59-A6C34878D82A}">
                    <a16:rowId xmlns:a16="http://schemas.microsoft.com/office/drawing/2014/main" val="1128105500"/>
                  </a:ext>
                </a:extLst>
              </a:tr>
              <a:tr h="342357">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Integrity</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data accuracy and completeness generally</a:t>
                      </a:r>
                    </a:p>
                  </a:txBody>
                  <a:tcPr marL="63500" marR="63500" marT="63500" marB="63500"/>
                </a:tc>
                <a:extLst>
                  <a:ext uri="{0D108BD9-81ED-4DB2-BD59-A6C34878D82A}">
                    <a16:rowId xmlns:a16="http://schemas.microsoft.com/office/drawing/2014/main" val="828504003"/>
                  </a:ext>
                </a:extLst>
              </a:tr>
              <a:tr h="49110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Availability</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on-demand access to resources generally</a:t>
                      </a:r>
                    </a:p>
                  </a:txBody>
                  <a:tcPr marL="63500" marR="63500" marT="63500" marB="63500"/>
                </a:tc>
                <a:extLst>
                  <a:ext uri="{0D108BD9-81ED-4DB2-BD59-A6C34878D82A}">
                    <a16:rowId xmlns:a16="http://schemas.microsoft.com/office/drawing/2014/main" val="854761819"/>
                  </a:ext>
                </a:extLst>
              </a:tr>
              <a:tr h="342357">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Non-repudiation</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denial of action taken or failure to acknowledge request</a:t>
                      </a:r>
                    </a:p>
                  </a:txBody>
                  <a:tcPr marL="63500" marR="63500" marT="63500" marB="63500"/>
                </a:tc>
                <a:extLst>
                  <a:ext uri="{0D108BD9-81ED-4DB2-BD59-A6C34878D82A}">
                    <a16:rowId xmlns:a16="http://schemas.microsoft.com/office/drawing/2014/main" val="3018295251"/>
                  </a:ext>
                </a:extLst>
              </a:tr>
              <a:tr h="491101">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Authenticity</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entity identity</a:t>
                      </a:r>
                    </a:p>
                  </a:txBody>
                  <a:tcPr marL="63500" marR="63500" marT="63500" marB="63500"/>
                </a:tc>
                <a:extLst>
                  <a:ext uri="{0D108BD9-81ED-4DB2-BD59-A6C34878D82A}">
                    <a16:rowId xmlns:a16="http://schemas.microsoft.com/office/drawing/2014/main" val="2444236475"/>
                  </a:ext>
                </a:extLst>
              </a:tr>
              <a:tr h="342357">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Accountability</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system state history (for example: for audit)</a:t>
                      </a:r>
                    </a:p>
                  </a:txBody>
                  <a:tcPr marL="63500" marR="63500" marT="63500" marB="63500"/>
                </a:tc>
                <a:extLst>
                  <a:ext uri="{0D108BD9-81ED-4DB2-BD59-A6C34878D82A}">
                    <a16:rowId xmlns:a16="http://schemas.microsoft.com/office/drawing/2014/main" val="2748018911"/>
                  </a:ext>
                </a:extLst>
              </a:tr>
              <a:tr h="342357">
                <a:tc>
                  <a:txBody>
                    <a:bodyPr/>
                    <a:lstStyle/>
                    <a:p>
                      <a:pPr marL="0" marR="0" algn="r">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Authorization</a:t>
                      </a:r>
                    </a:p>
                  </a:txBody>
                  <a:tcPr marL="63500" marR="63500" marT="63500" marB="63500" anchor="ctr"/>
                </a:tc>
                <a:tc>
                  <a:txBody>
                    <a:bodyPr/>
                    <a:lstStyle/>
                    <a:p>
                      <a:pPr marL="0" marR="0">
                        <a:lnSpc>
                          <a:spcPct val="115000"/>
                        </a:lnSpc>
                        <a:spcBef>
                          <a:spcPts val="0"/>
                        </a:spcBef>
                        <a:spcAft>
                          <a:spcPts val="0"/>
                        </a:spcAft>
                      </a:pPr>
                      <a:r>
                        <a:rPr lang="en-US" sz="2000" b="0" i="0" dirty="0">
                          <a:effectLst/>
                          <a:latin typeface="Roboto" panose="02000000000000000000" pitchFamily="2" charset="0"/>
                          <a:ea typeface="Roboto" panose="02000000000000000000" pitchFamily="2" charset="0"/>
                        </a:rPr>
                        <a:t>entity privilege</a:t>
                      </a:r>
                    </a:p>
                  </a:txBody>
                  <a:tcPr marL="63500" marR="63500" marT="63500" marB="63500"/>
                </a:tc>
                <a:extLst>
                  <a:ext uri="{0D108BD9-81ED-4DB2-BD59-A6C34878D82A}">
                    <a16:rowId xmlns:a16="http://schemas.microsoft.com/office/drawing/2014/main" val="75985381"/>
                  </a:ext>
                </a:extLst>
              </a:tr>
            </a:tbl>
          </a:graphicData>
        </a:graphic>
      </p:graphicFrame>
      <p:sp>
        <p:nvSpPr>
          <p:cNvPr id="3" name="TextBox 2">
            <a:extLst>
              <a:ext uri="{FF2B5EF4-FFF2-40B4-BE49-F238E27FC236}">
                <a16:creationId xmlns:a16="http://schemas.microsoft.com/office/drawing/2014/main" id="{EA985682-FA2C-6958-916E-678C7163A972}"/>
              </a:ext>
            </a:extLst>
          </p:cNvPr>
          <p:cNvSpPr txBox="1"/>
          <p:nvPr/>
        </p:nvSpPr>
        <p:spPr>
          <a:xfrm>
            <a:off x="0" y="6596390"/>
            <a:ext cx="6932023" cy="261610"/>
          </a:xfrm>
          <a:prstGeom prst="rect">
            <a:avLst/>
          </a:prstGeom>
          <a:noFill/>
        </p:spPr>
        <p:txBody>
          <a:bodyPr wrap="square">
            <a:spAutoFit/>
          </a:bodyPr>
          <a:lstStyle/>
          <a:p>
            <a:r>
              <a:rPr lang="en-US" sz="1100" dirty="0">
                <a:solidFill>
                  <a:srgbClr val="0070C0"/>
                </a:solidFill>
                <a:latin typeface="Roboto" panose="02000000000000000000" pitchFamily="2" charset="0"/>
                <a:ea typeface="Roboto" panose="02000000000000000000" pitchFamily="2" charset="0"/>
              </a:rPr>
              <a:t>* NIST SP 800-33, Underlying Technical Models for Information Technology Security (link in references) </a:t>
            </a:r>
          </a:p>
        </p:txBody>
      </p:sp>
    </p:spTree>
    <p:extLst>
      <p:ext uri="{BB962C8B-B14F-4D97-AF65-F5344CB8AC3E}">
        <p14:creationId xmlns:p14="http://schemas.microsoft.com/office/powerpoint/2010/main" val="789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Resource Access Working Model</a:t>
            </a:r>
            <a:endParaRPr dirty="0"/>
          </a:p>
        </p:txBody>
      </p:sp>
      <p:pic>
        <p:nvPicPr>
          <p:cNvPr id="3" name="Picture 2">
            <a:extLst>
              <a:ext uri="{FF2B5EF4-FFF2-40B4-BE49-F238E27FC236}">
                <a16:creationId xmlns:a16="http://schemas.microsoft.com/office/drawing/2014/main" id="{94604093-6860-85DC-558E-4021C6C84738}"/>
              </a:ext>
            </a:extLst>
          </p:cNvPr>
          <p:cNvPicPr>
            <a:picLocks noChangeAspect="1"/>
          </p:cNvPicPr>
          <p:nvPr/>
        </p:nvPicPr>
        <p:blipFill>
          <a:blip r:embed="rId3"/>
          <a:stretch>
            <a:fillRect/>
          </a:stretch>
        </p:blipFill>
        <p:spPr>
          <a:xfrm>
            <a:off x="1928615" y="1100359"/>
            <a:ext cx="7830242" cy="5410167"/>
          </a:xfrm>
          <a:prstGeom prst="rect">
            <a:avLst/>
          </a:prstGeom>
        </p:spPr>
      </p:pic>
    </p:spTree>
    <p:extLst>
      <p:ext uri="{BB962C8B-B14F-4D97-AF65-F5344CB8AC3E}">
        <p14:creationId xmlns:p14="http://schemas.microsoft.com/office/powerpoint/2010/main" val="18517832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158446</TotalTime>
  <Words>4435</Words>
  <Application>Microsoft Macintosh PowerPoint</Application>
  <PresentationFormat>Custom</PresentationFormat>
  <Paragraphs>433</Paragraphs>
  <Slides>38</Slides>
  <Notes>38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38</vt:i4>
      </vt:variant>
    </vt:vector>
  </HeadingPairs>
  <TitlesOfParts>
    <vt:vector size="50" baseType="lpstr">
      <vt:lpstr>Times New Roman</vt:lpstr>
      <vt:lpstr>Roboto Medium</vt:lpstr>
      <vt:lpstr>Poppins Medium</vt:lpstr>
      <vt:lpstr>Calibri</vt:lpstr>
      <vt:lpstr>Merriweather Sans</vt:lpstr>
      <vt:lpstr>Roboto Light</vt:lpstr>
      <vt:lpstr>Courier New</vt:lpstr>
      <vt:lpstr>Roboto</vt:lpstr>
      <vt:lpstr>Arial</vt:lpstr>
      <vt:lpstr>Simple Light</vt:lpstr>
      <vt:lpstr>Motional Masters</vt:lpstr>
      <vt:lpstr>Motional Masters</vt:lpstr>
      <vt:lpstr>Cybersecurity Requirements Taxonomy-based Threat Modeling</vt:lpstr>
      <vt:lpstr>Introduction</vt:lpstr>
      <vt:lpstr>Terminology *</vt:lpstr>
      <vt:lpstr>Assets</vt:lpstr>
      <vt:lpstr>Asset Classes</vt:lpstr>
      <vt:lpstr>Cybersecurity Properties</vt:lpstr>
      <vt:lpstr>Cybersecurity Properties Timeline *</vt:lpstr>
      <vt:lpstr>Cybersecurity Properties *</vt:lpstr>
      <vt:lpstr>Resource Access Working Model</vt:lpstr>
      <vt:lpstr>Resource Access Working Model</vt:lpstr>
      <vt:lpstr>Resource Access Working Model</vt:lpstr>
      <vt:lpstr>Combining Asset and Property</vt:lpstr>
      <vt:lpstr>Simple System</vt:lpstr>
      <vt:lpstr>What is a Threat Model?</vt:lpstr>
      <vt:lpstr>Simple System – Block View</vt:lpstr>
      <vt:lpstr>Simple System – DFD</vt:lpstr>
      <vt:lpstr>Layers</vt:lpstr>
      <vt:lpstr>Simple System – DFD (Level 2)</vt:lpstr>
      <vt:lpstr>Simple System – DFD (Level 3)</vt:lpstr>
      <vt:lpstr>Layers</vt:lpstr>
      <vt:lpstr>Taxonomy Space</vt:lpstr>
      <vt:lpstr>Cybersecurity Requirements</vt:lpstr>
      <vt:lpstr>Identifying Requirement Needs – Application Layer</vt:lpstr>
      <vt:lpstr>Cybersecurity Global Requirements Catalog</vt:lpstr>
      <vt:lpstr>Tailored Cybersecurity Requirements</vt:lpstr>
      <vt:lpstr>Macro Cybersecurity Requirement</vt:lpstr>
      <vt:lpstr>Macro Cybersecurity Requirement Example (SecOC *)</vt:lpstr>
      <vt:lpstr>Applying the Taxonomy</vt:lpstr>
      <vt:lpstr>Threat Model Element Attributes</vt:lpstr>
      <vt:lpstr>Threat Modeling Tool Rules</vt:lpstr>
      <vt:lpstr>Quality of Results</vt:lpstr>
      <vt:lpstr>STRIDE vs CRT</vt:lpstr>
      <vt:lpstr>Where to Go from Here</vt:lpstr>
      <vt:lpstr>AVCDL on YouTube</vt:lpstr>
      <vt:lpstr>AVCDL on GitHub</vt:lpstr>
      <vt:lpstr>References (1 of 2)</vt:lpstr>
      <vt:lpstr>References (2 of 2)</vt:lpstr>
      <vt:lpstr>Questions</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Requirements Taxonomy-based Threat Modeling</dc:title>
  <dc:subject>taxonomy-based threat modeling</dc:subject>
  <dc:creator>Charles Wilson</dc:creator>
  <cp:keywords>cybersecurity, requirements, threat modeling</cp:keywords>
  <dc:description>This work was created by Motional and is licensed under the Creative Commons Attribution-Share Alike (CC BY-SA-4.0) License.
https://creativecommons.org/licenses/by/4.0/legalcode
</dc:description>
  <cp:lastModifiedBy>Charles Wilson</cp:lastModifiedBy>
  <cp:revision>281</cp:revision>
  <cp:lastPrinted>2023-05-08T17:44:42Z</cp:lastPrinted>
  <dcterms:modified xsi:type="dcterms:W3CDTF">2024-04-11T19:04:48Z</dcterms:modified>
  <cp:category>cybersecurity</cp:category>
</cp:coreProperties>
</file>